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1" r:id="rId2"/>
    <p:sldId id="258" r:id="rId3"/>
    <p:sldId id="263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embeddedFontLst>
    <p:embeddedFont>
      <p:font typeface="BPreplay" panose="02000503000000020004" pitchFamily="50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Sassoon Infant Rg" panose="02000503030000020003" pitchFamily="50" charset="0"/>
      <p:regular r:id="rId25"/>
      <p:bold r:id="rId26"/>
    </p:embeddedFont>
    <p:embeddedFont>
      <p:font typeface="Sassoon Infant Md" panose="02000603050000020003" pitchFamily="50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winkl" pitchFamily="2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17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23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59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95DC"/>
    <a:srgbClr val="B8E1FF"/>
    <a:srgbClr val="228CDB"/>
    <a:srgbClr val="C19AB7"/>
    <a:srgbClr val="F78154"/>
    <a:srgbClr val="5FAD56"/>
    <a:srgbClr val="F5ECF6"/>
    <a:srgbClr val="F2C14E"/>
    <a:srgbClr val="3D7137"/>
    <a:srgbClr val="6B3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5839" autoAdjust="0"/>
  </p:normalViewPr>
  <p:slideViewPr>
    <p:cSldViewPr snapToGrid="0" showGuides="1">
      <p:cViewPr varScale="1">
        <p:scale>
          <a:sx n="108" d="100"/>
          <a:sy n="108" d="100"/>
        </p:scale>
        <p:origin x="1686" y="108"/>
      </p:cViewPr>
      <p:guideLst>
        <p:guide orient="horz" pos="2160"/>
        <p:guide pos="2880"/>
        <p:guide pos="317"/>
        <p:guide orient="horz" pos="3997"/>
        <p:guide pos="5443"/>
        <p:guide orient="horz" pos="323"/>
        <p:guide pos="476"/>
        <p:guide orient="horz" pos="459"/>
        <p:guide orient="horz" pos="3838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34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10/03/2020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ADC72-8EA1-43B8-87F5-3AB30F3D10A8}" type="datetimeFigureOut">
              <a:rPr lang="en-GB" smtClean="0"/>
              <a:t>10/03/2020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0E056-97E1-48C6-BB8D-815185C7D40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533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0E056-97E1-48C6-BB8D-815185C7D40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15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 bwMode="auto">
          <a:xfrm>
            <a:off x="457199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 anchor="ctr" anchorCtr="1">
            <a:normAutofit/>
          </a:bodyPr>
          <a:lstStyle>
            <a:lvl1pPr algn="ctr">
              <a:defRPr sz="4000">
                <a:latin typeface="Sassoon Infant Md" panose="02000603050000020003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193" y="6701545"/>
            <a:ext cx="584807" cy="8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9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4000" b="1">
                <a:latin typeface="Sassoon Infant Md" panose="02000603050000020003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193" y="6701545"/>
            <a:ext cx="584807" cy="8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Sassoon Infant Md" panose="02000603050000020003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7" y="6700730"/>
            <a:ext cx="584807" cy="8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BPreplay" panose="02000503000000020004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BPreplay" panose="02000503000000020004" pitchFamily="50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3648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472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437" y="6700730"/>
            <a:ext cx="584807" cy="8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C1C1C"/>
          </a:solidFill>
          <a:latin typeface="Sassoon Infant Md" panose="02000603050000020003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24"/>
            <a:ext cx="9143999" cy="68813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1076" y="6384006"/>
            <a:ext cx="499403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BPreplay" panose="02000503000000020004" pitchFamily="50" charset="0"/>
              </a:rPr>
              <a:t>Year One</a:t>
            </a:r>
            <a:endParaRPr lang="en-GB" dirty="0">
              <a:solidFill>
                <a:schemeClr val="bg1"/>
              </a:solidFill>
              <a:latin typeface="BPreplay" panose="02000503000000020004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251423"/>
            <a:ext cx="9144000" cy="612000"/>
          </a:xfrm>
          <a:prstGeom prst="rect">
            <a:avLst/>
          </a:prstGeom>
          <a:solidFill>
            <a:srgbClr val="14B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423"/>
            <a:ext cx="926123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85783" y="6484646"/>
            <a:ext cx="4764616" cy="145553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r>
              <a:rPr lang="en-GB" sz="8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Science</a:t>
            </a:r>
            <a:r>
              <a:rPr lang="en-GB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| Year 5</a:t>
            </a:r>
            <a:r>
              <a:rPr lang="en-GB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GB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| </a:t>
            </a:r>
            <a:r>
              <a:rPr lang="en-GB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Properties and Changes of Materials </a:t>
            </a:r>
            <a:r>
              <a:rPr lang="en-GB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| </a:t>
            </a:r>
            <a:r>
              <a:rPr lang="en-GB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Properties of Materials| Lesson 1</a:t>
            </a:r>
            <a:endParaRPr lang="en-GB" sz="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>
                <a:latin typeface="Roboto" panose="02000000000000000000" pitchFamily="2" charset="0"/>
                <a:ea typeface="Roboto" panose="02000000000000000000" pitchFamily="2" charset="0"/>
              </a:rPr>
              <a:t>Properties and Changes </a:t>
            </a:r>
            <a:r>
              <a:rPr lang="en-GB" dirty="0" smtClean="0"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GB" dirty="0" smtClean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dirty="0" smtClean="0">
                <a:latin typeface="Roboto" panose="02000000000000000000" pitchFamily="2" charset="0"/>
                <a:ea typeface="Roboto" panose="02000000000000000000" pitchFamily="2" charset="0"/>
              </a:rPr>
              <a:t>of </a:t>
            </a:r>
            <a:r>
              <a:rPr lang="en-GB" dirty="0" smtClean="0">
                <a:latin typeface="Roboto" panose="02000000000000000000" pitchFamily="2" charset="0"/>
                <a:ea typeface="Roboto" panose="02000000000000000000" pitchFamily="2" charset="0"/>
              </a:rPr>
              <a:t>Materials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Roboto" panose="02000000000000000000" pitchFamily="2" charset="0"/>
                <a:ea typeface="Roboto" panose="02000000000000000000" pitchFamily="2" charset="0"/>
              </a:rPr>
              <a:t>Science</a:t>
            </a:r>
            <a:endParaRPr lang="en-GB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23" y="982608"/>
            <a:ext cx="1614353" cy="107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6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winkl Logo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519" y="5719763"/>
            <a:ext cx="58896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Twinkl" pitchFamily="2" charset="0"/>
              </a:rPr>
              <a:t>Success Criteria</a:t>
            </a:r>
            <a:endParaRPr lang="en-US" sz="3600" dirty="0">
              <a:latin typeface="Twinkl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Twinkl" pitchFamily="2" charset="0"/>
              </a:rPr>
              <a:t>Aim</a:t>
            </a:r>
            <a:endParaRPr lang="en-US" sz="3600" dirty="0">
              <a:latin typeface="Twinkl" pitchFamily="2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Twinkl" pitchFamily="2" charset="0"/>
              </a:rPr>
              <a:t>I can </a:t>
            </a:r>
            <a:r>
              <a:rPr lang="en-GB" altLang="en-US" dirty="0">
                <a:latin typeface="Twinkl" pitchFamily="2" charset="0"/>
              </a:rPr>
              <a:t>compare </a:t>
            </a:r>
            <a:r>
              <a:rPr lang="en-US" altLang="en-US" dirty="0">
                <a:latin typeface="Twinkl" pitchFamily="2" charset="0"/>
              </a:rPr>
              <a:t>materials according to their properties.</a:t>
            </a:r>
          </a:p>
        </p:txBody>
      </p:sp>
      <p:sp>
        <p:nvSpPr>
          <p:cNvPr id="20" name="Content Placeholder 15"/>
          <p:cNvSpPr txBox="1">
            <a:spLocks/>
          </p:cNvSpPr>
          <p:nvPr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describe a material’s properties.</a:t>
            </a:r>
          </a:p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explain the uses of different materials based on their properties.</a:t>
            </a:r>
          </a:p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sort and </a:t>
            </a:r>
            <a:r>
              <a:rPr lang="en-GB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compare </a:t>
            </a:r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materials according to their properties.</a:t>
            </a:r>
          </a:p>
        </p:txBody>
      </p:sp>
    </p:spTree>
    <p:extLst>
      <p:ext uri="{BB962C8B-B14F-4D97-AF65-F5344CB8AC3E}">
        <p14:creationId xmlns:p14="http://schemas.microsoft.com/office/powerpoint/2010/main" val="447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55650" y="1781175"/>
            <a:ext cx="3816350" cy="4003667"/>
          </a:xfrm>
          <a:prstGeom prst="rect">
            <a:avLst/>
          </a:prstGeom>
          <a:solidFill>
            <a:schemeClr val="bg1"/>
          </a:solidFill>
          <a:ln w="28575">
            <a:solidFill>
              <a:srgbClr val="9C9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Any substance that is used to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make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something is a material. </a:t>
            </a:r>
            <a:endParaRPr lang="en-GB" altLang="en-US" dirty="0" smtClean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Natural materials such as stone, wood and cotton are used or worked with in the way they are found in nature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.</a:t>
            </a:r>
          </a:p>
          <a:p>
            <a:pPr algn="ctr"/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 </a:t>
            </a:r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Synthetic or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human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-made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materials are made from natural materials, but are altered with the help of heat or chemicals. Some examples include plastics,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polyester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and Kevlar.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55650" y="841453"/>
            <a:ext cx="7632700" cy="619126"/>
          </a:xfrm>
        </p:spPr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tx1"/>
                </a:solidFill>
                <a:latin typeface="Twinkl" pitchFamily="2" charset="0"/>
              </a:rPr>
              <a:t>Describing Materials</a:t>
            </a:r>
            <a:endParaRPr lang="en-GB" sz="3600" dirty="0">
              <a:solidFill>
                <a:schemeClr val="tx1"/>
              </a:solidFill>
              <a:latin typeface="Twinkl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6300" y="1781176"/>
            <a:ext cx="3702050" cy="1952625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latin typeface="Twinkl" pitchFamily="2" charset="0"/>
              </a:rPr>
              <a:t>Natural</a:t>
            </a:r>
            <a:endParaRPr lang="en-GB" dirty="0">
              <a:latin typeface="Twinkl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6300" y="3832218"/>
            <a:ext cx="3702050" cy="1952625"/>
          </a:xfrm>
          <a:prstGeom prst="rect">
            <a:avLst/>
          </a:prstGeom>
          <a:solidFill>
            <a:srgbClr val="9C95DC"/>
          </a:solidFill>
          <a:ln>
            <a:solidFill>
              <a:srgbClr val="9C9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>
                <a:latin typeface="Twinkl" pitchFamily="2" charset="0"/>
              </a:rPr>
              <a:t>Human</a:t>
            </a:r>
            <a:r>
              <a:rPr lang="en-GB" dirty="0" smtClean="0">
                <a:latin typeface="Twinkl" pitchFamily="2" charset="0"/>
              </a:rPr>
              <a:t>-made</a:t>
            </a:r>
            <a:endParaRPr lang="en-GB" dirty="0">
              <a:latin typeface="Twinkl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896" y="2236961"/>
            <a:ext cx="1750856" cy="1305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407" y="2509932"/>
            <a:ext cx="1449732" cy="10524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85" y="1861206"/>
            <a:ext cx="778357" cy="18280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372" y="4243325"/>
            <a:ext cx="1841905" cy="12916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13" y="4187145"/>
            <a:ext cx="1268012" cy="14040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280" y="4236789"/>
            <a:ext cx="1050556" cy="133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1962" y="728663"/>
            <a:ext cx="8220075" cy="962027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Describing Materials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650" y="1690690"/>
            <a:ext cx="7632700" cy="1951032"/>
          </a:xfrm>
          <a:prstGeom prst="rect">
            <a:avLst/>
          </a:prstGeom>
          <a:solidFill>
            <a:srgbClr val="9C95DC"/>
          </a:solidFill>
          <a:ln>
            <a:solidFill>
              <a:srgbClr val="9C9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Around your classroom you will </a:t>
            </a:r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see </a:t>
            </a:r>
          </a:p>
          <a:p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several </a:t>
            </a:r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feely bags.</a:t>
            </a:r>
          </a:p>
          <a:p>
            <a:endParaRPr lang="en-GB" altLang="en-US" dirty="0" smtClean="0">
              <a:solidFill>
                <a:schemeClr val="bg1"/>
              </a:solidFill>
              <a:latin typeface="Twinkl" pitchFamily="2" charset="0"/>
            </a:endParaRPr>
          </a:p>
          <a:p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In </a:t>
            </a:r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each bag is a </a:t>
            </a:r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material. Can </a:t>
            </a:r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you </a:t>
            </a:r>
            <a:endParaRPr lang="en-GB" altLang="en-US" dirty="0" smtClean="0">
              <a:solidFill>
                <a:schemeClr val="bg1"/>
              </a:solidFill>
              <a:latin typeface="Twinkl" pitchFamily="2" charset="0"/>
            </a:endParaRPr>
          </a:p>
          <a:p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identify </a:t>
            </a:r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the </a:t>
            </a:r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different materials just</a:t>
            </a:r>
          </a:p>
          <a:p>
            <a:r>
              <a:rPr lang="en-GB" altLang="en-US" dirty="0" smtClean="0">
                <a:solidFill>
                  <a:schemeClr val="bg1"/>
                </a:solidFill>
                <a:latin typeface="Twinkl" pitchFamily="2" charset="0"/>
              </a:rPr>
              <a:t>by </a:t>
            </a:r>
            <a:r>
              <a:rPr lang="en-GB" altLang="en-US" dirty="0">
                <a:solidFill>
                  <a:schemeClr val="bg1"/>
                </a:solidFill>
                <a:latin typeface="Twinkl" pitchFamily="2" charset="0"/>
              </a:rPr>
              <a:t>feeling them?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5" y="1836306"/>
            <a:ext cx="3228975" cy="16328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55650" y="3781426"/>
            <a:ext cx="2537966" cy="2204739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en-US" dirty="0">
                <a:latin typeface="Twinkl" pitchFamily="2" charset="0"/>
              </a:rPr>
              <a:t>While you have a go at this activity, think of words to describe each material, such as hard, soft, cold or rough</a:t>
            </a:r>
            <a:r>
              <a:rPr lang="en-GB" altLang="en-US" dirty="0" smtClean="0">
                <a:latin typeface="Twinkl" pitchFamily="2" charset="0"/>
              </a:rPr>
              <a:t>.</a:t>
            </a:r>
            <a:endParaRPr lang="en-GB" altLang="en-US" dirty="0">
              <a:latin typeface="Twinkl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6780" y="3781426"/>
            <a:ext cx="4961569" cy="2204739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3641722"/>
            <a:ext cx="4876800" cy="22873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05" y="5442496"/>
            <a:ext cx="673395" cy="343399"/>
          </a:xfrm>
          <a:prstGeom prst="rect">
            <a:avLst/>
          </a:prstGeom>
        </p:spPr>
      </p:pic>
      <p:pic>
        <p:nvPicPr>
          <p:cNvPr id="10" name="Whole Clas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51" y="612000"/>
            <a:ext cx="1238498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Describing Materials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52" y="2162174"/>
            <a:ext cx="3594406" cy="2968625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dirty="0">
                <a:latin typeface="Twinkl" pitchFamily="2" charset="0"/>
              </a:rPr>
              <a:t>Have a look inside the feely bags. </a:t>
            </a:r>
          </a:p>
          <a:p>
            <a:pPr algn="ctr"/>
            <a:r>
              <a:rPr lang="en-GB" altLang="en-US" dirty="0">
                <a:latin typeface="Twinkl" pitchFamily="2" charset="0"/>
              </a:rPr>
              <a:t>Were you right about any </a:t>
            </a:r>
            <a:r>
              <a:rPr lang="en-GB" altLang="en-US" dirty="0" smtClean="0">
                <a:latin typeface="Twinkl" pitchFamily="2" charset="0"/>
              </a:rPr>
              <a:t/>
            </a:r>
            <a:br>
              <a:rPr lang="en-GB" altLang="en-US" dirty="0" smtClean="0">
                <a:latin typeface="Twinkl" pitchFamily="2" charset="0"/>
              </a:rPr>
            </a:br>
            <a:r>
              <a:rPr lang="en-GB" altLang="en-US" dirty="0" smtClean="0">
                <a:latin typeface="Twinkl" pitchFamily="2" charset="0"/>
              </a:rPr>
              <a:t>of </a:t>
            </a:r>
            <a:r>
              <a:rPr lang="en-GB" altLang="en-US" dirty="0">
                <a:latin typeface="Twinkl" pitchFamily="2" charset="0"/>
              </a:rPr>
              <a:t>the materials?</a:t>
            </a:r>
          </a:p>
          <a:p>
            <a:pPr algn="ctr"/>
            <a:endParaRPr lang="en-GB" altLang="en-US" dirty="0" smtClean="0">
              <a:latin typeface="Twinkl" pitchFamily="2" charset="0"/>
            </a:endParaRPr>
          </a:p>
          <a:p>
            <a:pPr algn="ctr"/>
            <a:r>
              <a:rPr lang="en-GB" altLang="en-US" dirty="0" smtClean="0">
                <a:latin typeface="Twinkl" pitchFamily="2" charset="0"/>
              </a:rPr>
              <a:t>What </a:t>
            </a:r>
            <a:r>
              <a:rPr lang="en-GB" altLang="en-US" dirty="0">
                <a:latin typeface="Twinkl" pitchFamily="2" charset="0"/>
              </a:rPr>
              <a:t>words did you think of to describe each material?</a:t>
            </a:r>
          </a:p>
        </p:txBody>
      </p:sp>
      <p:sp>
        <p:nvSpPr>
          <p:cNvPr id="8" name="Rectangle 7"/>
          <p:cNvSpPr/>
          <p:nvPr/>
        </p:nvSpPr>
        <p:spPr>
          <a:xfrm>
            <a:off x="4500979" y="2162175"/>
            <a:ext cx="3887371" cy="2968625"/>
          </a:xfrm>
          <a:prstGeom prst="rect">
            <a:avLst/>
          </a:prstGeom>
          <a:solidFill>
            <a:srgbClr val="9C95DC"/>
          </a:solidFill>
          <a:ln>
            <a:solidFill>
              <a:srgbClr val="9C9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74" y="2565910"/>
            <a:ext cx="3407978" cy="2574415"/>
          </a:xfrm>
          <a:prstGeom prst="rect">
            <a:avLst/>
          </a:prstGeom>
        </p:spPr>
      </p:pic>
      <p:pic>
        <p:nvPicPr>
          <p:cNvPr id="7" name="Whole Clas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51" y="612000"/>
            <a:ext cx="1238498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5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1962" y="628649"/>
            <a:ext cx="8220075" cy="990602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Twinkl" pitchFamily="2" charset="0"/>
              </a:rPr>
              <a:t>Properties</a:t>
            </a:r>
            <a:endParaRPr lang="en-GB" sz="3600" dirty="0">
              <a:latin typeface="Twinkl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50" y="1713391"/>
            <a:ext cx="3530600" cy="4379434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The words used to describe a material are known as its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properties.</a:t>
            </a:r>
          </a:p>
          <a:p>
            <a:pPr algn="ctr"/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Each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material has its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own set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of properties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.</a:t>
            </a:r>
          </a:p>
          <a:p>
            <a:pPr algn="ctr"/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These properties make different materials useful for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different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purposes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.</a:t>
            </a:r>
          </a:p>
          <a:p>
            <a:pPr algn="ctr"/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Can you match the properties with their definitions on your Material Properties 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Activity </a:t>
            </a: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Sheet?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9600" y="1713391"/>
            <a:ext cx="3968750" cy="4379433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309">
            <a:off x="5849615" y="2566194"/>
            <a:ext cx="2180451" cy="3131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ndividual Wor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5600"/>
            <a:ext cx="864000" cy="86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1794107"/>
            <a:ext cx="603139" cy="6031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7510">
            <a:off x="4758302" y="2240825"/>
            <a:ext cx="2302846" cy="32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2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133477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Using Materials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21258" y="1619250"/>
            <a:ext cx="5867092" cy="1916454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GB" dirty="0" smtClean="0">
                <a:latin typeface="Twinkl" pitchFamily="2" charset="0"/>
              </a:rPr>
              <a:t>It is useful because if you know the properties of a material, you can then choose the best material                                          for a purpose. </a:t>
            </a:r>
          </a:p>
          <a:p>
            <a:pPr lvl="1"/>
            <a:r>
              <a:rPr lang="en-GB" dirty="0" smtClean="0">
                <a:latin typeface="Twinkl" pitchFamily="2" charset="0"/>
              </a:rPr>
              <a:t>Look again at the objects from the feely bags. Why was each material chosen to make these things?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651" y="1619250"/>
            <a:ext cx="1765608" cy="1916453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Why is it useful to know the properties of a material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?</a:t>
            </a:r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55650" y="3675355"/>
            <a:ext cx="7632700" cy="2417470"/>
          </a:xfrm>
          <a:prstGeom prst="rect">
            <a:avLst/>
          </a:prstGeom>
          <a:solidFill>
            <a:srgbClr val="9C95DC"/>
          </a:solidFill>
          <a:ln>
            <a:solidFill>
              <a:srgbClr val="9C95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2177"/>
          <a:stretch/>
        </p:blipFill>
        <p:spPr>
          <a:xfrm>
            <a:off x="4296792" y="4039693"/>
            <a:ext cx="3866134" cy="20531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54622" y="4404409"/>
            <a:ext cx="2135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>
                <a:latin typeface="Twinkl" pitchFamily="2" charset="0"/>
              </a:rPr>
              <a:t>Talk to your partner </a:t>
            </a:r>
          </a:p>
          <a:p>
            <a:r>
              <a:rPr lang="en-GB" altLang="en-US" dirty="0">
                <a:latin typeface="Twinkl" pitchFamily="2" charset="0"/>
              </a:rPr>
              <a:t>about your ideas.</a:t>
            </a:r>
          </a:p>
        </p:txBody>
      </p:sp>
      <p:pic>
        <p:nvPicPr>
          <p:cNvPr id="13" name="Talking Partner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560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1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1962" y="392980"/>
            <a:ext cx="8220075" cy="1175879"/>
          </a:xfrm>
        </p:spPr>
        <p:txBody>
          <a:bodyPr>
            <a:no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Testing Properties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44888" y="2324755"/>
            <a:ext cx="5243462" cy="3701393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651" y="1354844"/>
            <a:ext cx="7632700" cy="851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55651" y="1236805"/>
            <a:ext cx="7885112" cy="9699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To find out which properties a material has, they have to be tested.</a:t>
            </a:r>
          </a:p>
          <a:p>
            <a:pPr marL="0" indent="0">
              <a:buNone/>
            </a:pP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You are going to test several different materials to find their properties</a:t>
            </a:r>
            <a:r>
              <a:rPr lang="en-GB" altLang="en-US" dirty="0" smtClean="0">
                <a:solidFill>
                  <a:schemeClr val="tx1"/>
                </a:solidFill>
                <a:latin typeface="Twinkl" pitchFamily="2" charset="0"/>
              </a:rPr>
              <a:t>.</a:t>
            </a:r>
            <a:endParaRPr lang="en-GB" altLang="en-US" dirty="0">
              <a:solidFill>
                <a:schemeClr val="tx1"/>
              </a:solidFill>
              <a:latin typeface="Twinkl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9"/>
          <a:stretch/>
        </p:blipFill>
        <p:spPr>
          <a:xfrm>
            <a:off x="3144888" y="2673738"/>
            <a:ext cx="5245486" cy="33622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5652" y="2324756"/>
            <a:ext cx="2262851" cy="3701394"/>
          </a:xfrm>
          <a:prstGeom prst="rect">
            <a:avLst/>
          </a:prstGeom>
          <a:solidFill>
            <a:srgbClr val="C19AB7"/>
          </a:solidFill>
          <a:ln>
            <a:solidFill>
              <a:srgbClr val="C19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altLang="en-US" dirty="0">
              <a:solidFill>
                <a:schemeClr val="bg1"/>
              </a:solidFill>
              <a:latin typeface="Twinkl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0855" y="2477986"/>
            <a:ext cx="19524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b="1" dirty="0">
                <a:latin typeface="Twinkl" pitchFamily="2" charset="0"/>
              </a:rPr>
              <a:t>You will test for</a:t>
            </a:r>
            <a:r>
              <a:rPr lang="en-GB" altLang="en-US" b="1" dirty="0" smtClean="0">
                <a:latin typeface="Twinkl" pitchFamily="2" charset="0"/>
              </a:rPr>
              <a:t>:</a:t>
            </a:r>
          </a:p>
          <a:p>
            <a:endParaRPr lang="en-GB" altLang="en-US" dirty="0">
              <a:latin typeface="Twinkl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Twinkl" pitchFamily="2" charset="0"/>
              </a:rPr>
              <a:t>magnetism;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Twinkl" pitchFamily="2" charset="0"/>
              </a:rPr>
              <a:t>hardness;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Twinkl" pitchFamily="2" charset="0"/>
              </a:rPr>
              <a:t>transparency;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Twinkl" pitchFamily="2" charset="0"/>
              </a:rPr>
              <a:t>flexibility;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Twinkl" pitchFamily="2" charset="0"/>
              </a:rPr>
              <a:t>permeability.</a:t>
            </a:r>
          </a:p>
        </p:txBody>
      </p:sp>
      <p:pic>
        <p:nvPicPr>
          <p:cNvPr id="10" name="Pair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560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Testing Properties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50" y="1772095"/>
            <a:ext cx="3816350" cy="1656905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Follow the instructions for each test, and try out each test with each material.</a:t>
            </a:r>
          </a:p>
          <a:p>
            <a:pPr algn="ctr"/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Complete your Testing Properties Activity Sheet with your results.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82532" y="1772095"/>
            <a:ext cx="3705818" cy="4129085"/>
          </a:xfrm>
          <a:prstGeom prst="rect">
            <a:avLst/>
          </a:prstGeom>
          <a:solidFill>
            <a:srgbClr val="C19AB7"/>
          </a:solidFill>
          <a:ln>
            <a:solidFill>
              <a:srgbClr val="C19A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256">
            <a:off x="5293362" y="2053032"/>
            <a:ext cx="2484155" cy="3567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755650" y="3537020"/>
            <a:ext cx="3811585" cy="2364160"/>
          </a:xfrm>
          <a:prstGeom prst="rect">
            <a:avLst/>
          </a:prstGeom>
          <a:solidFill>
            <a:srgbClr val="228CDB"/>
          </a:solidFill>
          <a:ln>
            <a:solidFill>
              <a:srgbClr val="228C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alt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62" y="3350331"/>
            <a:ext cx="3542159" cy="2729982"/>
          </a:xfrm>
          <a:prstGeom prst="rect">
            <a:avLst/>
          </a:prstGeom>
        </p:spPr>
      </p:pic>
      <p:pic>
        <p:nvPicPr>
          <p:cNvPr id="11" name="Pair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5600"/>
            <a:ext cx="864000" cy="86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1862716"/>
            <a:ext cx="603139" cy="60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9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197" y="314951"/>
            <a:ext cx="8220075" cy="1595581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Twinkl" pitchFamily="2" charset="0"/>
                <a:ea typeface="Sassoon Infant Rg" panose="02000503030000020003" pitchFamily="50" charset="0"/>
              </a:rPr>
              <a:t>Properties and Purposes</a:t>
            </a:r>
            <a:endParaRPr lang="en-GB" sz="3600" dirty="0">
              <a:latin typeface="Twinkl" pitchFamily="2" charset="0"/>
              <a:ea typeface="Sassoon Infant Rg" panose="02000503030000020003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0884" y="1651515"/>
            <a:ext cx="3660345" cy="4129813"/>
          </a:xfrm>
          <a:prstGeom prst="rect">
            <a:avLst/>
          </a:prstGeom>
          <a:solidFill>
            <a:srgbClr val="B8E1FF"/>
          </a:solidFill>
          <a:ln>
            <a:solidFill>
              <a:srgbClr val="B8E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000" dirty="0">
                <a:solidFill>
                  <a:schemeClr val="tx1"/>
                </a:solidFill>
                <a:latin typeface="Twinkl" pitchFamily="2" charset="0"/>
              </a:rPr>
              <a:t>Some of you have been thinking of uses for the different materials based on their properties.</a:t>
            </a:r>
          </a:p>
          <a:p>
            <a:pPr algn="ctr"/>
            <a:endParaRPr lang="en-GB" altLang="en-US" sz="2000" dirty="0" smtClean="0">
              <a:solidFill>
                <a:schemeClr val="tx1"/>
              </a:solidFill>
              <a:latin typeface="Twinkl" pitchFamily="2" charset="0"/>
            </a:endParaRPr>
          </a:p>
          <a:p>
            <a:pPr algn="ctr"/>
            <a:r>
              <a:rPr lang="en-GB" altLang="en-US" sz="2000" dirty="0" smtClean="0">
                <a:solidFill>
                  <a:schemeClr val="tx1"/>
                </a:solidFill>
                <a:latin typeface="Twinkl" pitchFamily="2" charset="0"/>
              </a:rPr>
              <a:t>Share </a:t>
            </a:r>
            <a:r>
              <a:rPr lang="en-GB" altLang="en-US" sz="2000" dirty="0">
                <a:solidFill>
                  <a:schemeClr val="tx1"/>
                </a:solidFill>
                <a:latin typeface="Twinkl" pitchFamily="2" charset="0"/>
              </a:rPr>
              <a:t>your ideas with your class, who will feedback </a:t>
            </a:r>
            <a:r>
              <a:rPr lang="en-GB" altLang="en-US" sz="2000" dirty="0" smtClean="0">
                <a:solidFill>
                  <a:schemeClr val="tx1"/>
                </a:solidFill>
                <a:latin typeface="Twinkl" pitchFamily="2" charset="0"/>
              </a:rPr>
              <a:t/>
            </a:r>
            <a:br>
              <a:rPr lang="en-GB" altLang="en-US" sz="2000" dirty="0" smtClean="0">
                <a:solidFill>
                  <a:schemeClr val="tx1"/>
                </a:solidFill>
                <a:latin typeface="Twinkl" pitchFamily="2" charset="0"/>
              </a:rPr>
            </a:br>
            <a:r>
              <a:rPr lang="en-GB" altLang="en-US" sz="2000" dirty="0" smtClean="0">
                <a:solidFill>
                  <a:schemeClr val="tx1"/>
                </a:solidFill>
                <a:latin typeface="Twinkl" pitchFamily="2" charset="0"/>
              </a:rPr>
              <a:t>their </a:t>
            </a:r>
            <a:r>
              <a:rPr lang="en-GB" altLang="en-US" sz="2000" dirty="0">
                <a:solidFill>
                  <a:schemeClr val="tx1"/>
                </a:solidFill>
                <a:latin typeface="Twinkl" pitchFamily="2" charset="0"/>
              </a:rPr>
              <a:t>thoughts.</a:t>
            </a:r>
          </a:p>
        </p:txBody>
      </p:sp>
      <p:pic>
        <p:nvPicPr>
          <p:cNvPr id="8" name="Whole Clas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51" y="612000"/>
            <a:ext cx="1238498" cy="864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1"/>
          <a:stretch/>
        </p:blipFill>
        <p:spPr>
          <a:xfrm>
            <a:off x="4584615" y="1650843"/>
            <a:ext cx="3804783" cy="413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 smtClean="0"/>
              <a:t> </a:t>
            </a:r>
            <a:endParaRPr lang="en-GB" sz="135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Twinkl" pitchFamily="2" charset="0"/>
              </a:rPr>
              <a:t>Success Criteria</a:t>
            </a:r>
            <a:endParaRPr lang="en-US" sz="3600" dirty="0">
              <a:latin typeface="Twinkl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Twinkl" pitchFamily="2" charset="0"/>
              </a:rPr>
              <a:t>Aim</a:t>
            </a:r>
            <a:endParaRPr lang="en-US" sz="3600" dirty="0">
              <a:latin typeface="Twinkl" pitchFamily="2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Twinkl" pitchFamily="2" charset="0"/>
              </a:rPr>
              <a:t>I can </a:t>
            </a:r>
            <a:r>
              <a:rPr lang="en-GB" altLang="en-US" dirty="0">
                <a:latin typeface="Twinkl" pitchFamily="2" charset="0"/>
              </a:rPr>
              <a:t>compare </a:t>
            </a:r>
            <a:r>
              <a:rPr lang="en-US" altLang="en-US" dirty="0">
                <a:latin typeface="Twinkl" pitchFamily="2" charset="0"/>
              </a:rPr>
              <a:t>materials according to their properties.</a:t>
            </a:r>
          </a:p>
        </p:txBody>
      </p:sp>
      <p:sp>
        <p:nvSpPr>
          <p:cNvPr id="20" name="Content Placeholder 15"/>
          <p:cNvSpPr txBox="1">
            <a:spLocks/>
          </p:cNvSpPr>
          <p:nvPr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describe a material’s properties.</a:t>
            </a:r>
          </a:p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explain the uses of different materials based on their properties.</a:t>
            </a:r>
          </a:p>
          <a:p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I can sort and </a:t>
            </a:r>
            <a:r>
              <a:rPr lang="en-GB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compare </a:t>
            </a:r>
            <a:r>
              <a:rPr lang="en-US" altLang="en-US" dirty="0">
                <a:latin typeface="Twinkl" pitchFamily="2" charset="0"/>
                <a:cs typeface="Sassoon Infant Rg" panose="02000503030000020003" pitchFamily="50" charset="0"/>
                <a:sym typeface="Sassoon Infant Rg" panose="02000503030000020003" pitchFamily="50" charset="0"/>
              </a:rPr>
              <a:t>materials according to their properties.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00" y="615600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13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</TotalTime>
  <Words>383</Words>
  <Application>Microsoft Office PowerPoint</Application>
  <PresentationFormat>On-screen Show (4:3)</PresentationFormat>
  <Paragraphs>73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BPreplay</vt:lpstr>
      <vt:lpstr>Roboto</vt:lpstr>
      <vt:lpstr>Sassoon Infant Rg</vt:lpstr>
      <vt:lpstr>Sassoon Infant Md</vt:lpstr>
      <vt:lpstr>Calibri</vt:lpstr>
      <vt:lpstr>Twinkl</vt:lpstr>
      <vt:lpstr>Office Theme</vt:lpstr>
      <vt:lpstr>Science</vt:lpstr>
      <vt:lpstr>PowerPoint Presentation</vt:lpstr>
      <vt:lpstr>PowerPoint Presentation</vt:lpstr>
      <vt:lpstr>Describing Materials</vt:lpstr>
      <vt:lpstr>Describing Materials</vt:lpstr>
      <vt:lpstr>Describing Materials</vt:lpstr>
      <vt:lpstr>Properties</vt:lpstr>
      <vt:lpstr>Using Materials</vt:lpstr>
      <vt:lpstr>Testing Properties</vt:lpstr>
      <vt:lpstr>Testing Properties</vt:lpstr>
      <vt:lpstr>Properties and Purposes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Lydia Fay</cp:lastModifiedBy>
  <cp:revision>96</cp:revision>
  <dcterms:created xsi:type="dcterms:W3CDTF">2014-10-01T16:09:27Z</dcterms:created>
  <dcterms:modified xsi:type="dcterms:W3CDTF">2020-03-10T11:46:16Z</dcterms:modified>
</cp:coreProperties>
</file>