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1" r:id="rId2"/>
    <p:sldId id="258" r:id="rId3"/>
    <p:sldId id="263" r:id="rId4"/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Sassoon Infant Md" panose="02000603050000020003" pitchFamily="50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5DC"/>
    <a:srgbClr val="B8E1FF"/>
    <a:srgbClr val="228CDB"/>
    <a:srgbClr val="C19AB7"/>
    <a:srgbClr val="F78154"/>
    <a:srgbClr val="5FAD56"/>
    <a:srgbClr val="F5ECF6"/>
    <a:srgbClr val="F2C14E"/>
    <a:srgbClr val="3D7137"/>
    <a:srgbClr val="6B3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5839" autoAdjust="0"/>
  </p:normalViewPr>
  <p:slideViewPr>
    <p:cSldViewPr snapToGrid="0" showGuides="1">
      <p:cViewPr varScale="1">
        <p:scale>
          <a:sx n="108" d="100"/>
          <a:sy n="108" d="100"/>
        </p:scale>
        <p:origin x="1686" y="10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34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ADC72-8EA1-43B8-87F5-3AB30F3D10A8}" type="datetimeFigureOut">
              <a:rPr lang="en-GB" smtClean="0"/>
              <a:t>10/03/2020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0E056-97E1-48C6-BB8D-815185C7D4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53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0E056-97E1-48C6-BB8D-815185C7D40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15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  <a:endParaRPr lang="en-GB" dirty="0">
              <a:solidFill>
                <a:schemeClr val="bg1"/>
              </a:solidFill>
              <a:latin typeface="BPreplay" panose="02000503000000020004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85783" y="6484646"/>
            <a:ext cx="4764616" cy="145553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Science</a:t>
            </a:r>
            <a:r>
              <a:rPr lang="en-GB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 Year 5</a:t>
            </a:r>
            <a:r>
              <a:rPr lang="en-GB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Properties and Changes of Materials </a:t>
            </a:r>
            <a:r>
              <a:rPr lang="en-GB" sz="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 </a:t>
            </a:r>
            <a:r>
              <a:rPr lang="en-GB" sz="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Properties of Materials| Lesson 1</a:t>
            </a:r>
            <a:endParaRPr lang="en-GB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latin typeface="Roboto" panose="02000000000000000000" pitchFamily="2" charset="0"/>
                <a:ea typeface="Roboto" panose="02000000000000000000" pitchFamily="2" charset="0"/>
              </a:rPr>
              <a:t>Properties and Changes </a:t>
            </a:r>
            <a:r>
              <a:rPr lang="en-GB" dirty="0" smtClean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GB" dirty="0" smtClean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 smtClean="0">
                <a:latin typeface="Roboto" panose="02000000000000000000" pitchFamily="2" charset="0"/>
                <a:ea typeface="Roboto" panose="02000000000000000000" pitchFamily="2" charset="0"/>
              </a:rPr>
              <a:t>of </a:t>
            </a:r>
            <a:r>
              <a:rPr lang="en-GB" dirty="0" smtClean="0">
                <a:latin typeface="Roboto" panose="02000000000000000000" pitchFamily="2" charset="0"/>
                <a:ea typeface="Roboto" panose="02000000000000000000" pitchFamily="2" charset="0"/>
              </a:rPr>
              <a:t>Materials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 smtClean="0">
                <a:latin typeface="Roboto" panose="02000000000000000000" pitchFamily="2" charset="0"/>
                <a:ea typeface="Roboto" panose="02000000000000000000" pitchFamily="2" charset="0"/>
              </a:rPr>
              <a:t>Science</a:t>
            </a:r>
            <a:endParaRPr lang="en-GB" sz="4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Testing Properties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772095"/>
            <a:ext cx="3816350" cy="1656905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Follow the instructions for each test, and try out each test with each material.</a:t>
            </a: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Complete your Testing Properties Activity Sheet with your results.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2532" y="1772095"/>
            <a:ext cx="3705818" cy="4129085"/>
          </a:xfrm>
          <a:prstGeom prst="rect">
            <a:avLst/>
          </a:prstGeom>
          <a:solidFill>
            <a:srgbClr val="C19AB7"/>
          </a:solidFill>
          <a:ln>
            <a:solidFill>
              <a:srgbClr val="C19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256">
            <a:off x="5293362" y="2053032"/>
            <a:ext cx="2484155" cy="3567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55650" y="3537020"/>
            <a:ext cx="3811585" cy="2364160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2" y="3350331"/>
            <a:ext cx="3542159" cy="2729982"/>
          </a:xfrm>
          <a:prstGeom prst="rect">
            <a:avLst/>
          </a:prstGeom>
        </p:spPr>
      </p:pic>
      <p:pic>
        <p:nvPicPr>
          <p:cNvPr id="11" name="Pai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1862716"/>
            <a:ext cx="603139" cy="60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7" y="314951"/>
            <a:ext cx="8220075" cy="1595581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Properties and Purposes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884" y="1651515"/>
            <a:ext cx="3660345" cy="4129813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Some of you have been thinking of uses for the different materials based on their properties.</a:t>
            </a:r>
          </a:p>
          <a:p>
            <a:pPr algn="ctr"/>
            <a:endParaRPr lang="en-GB" altLang="en-US" sz="2000" dirty="0" smtClean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sz="2000" dirty="0" smtClean="0">
                <a:solidFill>
                  <a:schemeClr val="tx1"/>
                </a:solidFill>
                <a:latin typeface="Twinkl" pitchFamily="2" charset="0"/>
              </a:rPr>
              <a:t>Share 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your ideas with your class, who will feedback </a:t>
            </a:r>
            <a:r>
              <a:rPr lang="en-GB" altLang="en-US" sz="2000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sz="2000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sz="2000" dirty="0" smtClean="0">
                <a:solidFill>
                  <a:schemeClr val="tx1"/>
                </a:solidFill>
                <a:latin typeface="Twinkl" pitchFamily="2" charset="0"/>
              </a:rPr>
              <a:t>their </a:t>
            </a:r>
            <a:r>
              <a:rPr lang="en-GB" altLang="en-US" sz="2000" dirty="0">
                <a:solidFill>
                  <a:schemeClr val="tx1"/>
                </a:solidFill>
                <a:latin typeface="Twinkl" pitchFamily="2" charset="0"/>
              </a:rPr>
              <a:t>thoughts.</a:t>
            </a:r>
          </a:p>
        </p:txBody>
      </p:sp>
      <p:pic>
        <p:nvPicPr>
          <p:cNvPr id="8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"/>
          <a:stretch/>
        </p:blipFill>
        <p:spPr>
          <a:xfrm>
            <a:off x="4584615" y="1650843"/>
            <a:ext cx="3804783" cy="41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Success Criteria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Aim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Twinkl" pitchFamily="2" charset="0"/>
              </a:rPr>
              <a:t>I can </a:t>
            </a:r>
            <a:r>
              <a:rPr lang="en-GB" altLang="en-US" dirty="0">
                <a:latin typeface="Twinkl" pitchFamily="2" charset="0"/>
              </a:rPr>
              <a:t>compare </a:t>
            </a:r>
            <a:r>
              <a:rPr lang="en-US" altLang="en-US" dirty="0">
                <a:latin typeface="Twinkl" pitchFamily="2" charset="0"/>
              </a:rPr>
              <a:t>materials according to their properties.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describe a material’s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explain the uses of different materials based on their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sort and </a:t>
            </a:r>
            <a:r>
              <a:rPr lang="en-GB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compare </a:t>
            </a:r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materials according to their properties.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1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winkl Logo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9" y="5719763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 smtClean="0"/>
              <a:t> </a:t>
            </a:r>
            <a:endParaRPr lang="en-GB" sz="135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Success Criteria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Twinkl" pitchFamily="2" charset="0"/>
              </a:rPr>
              <a:t>Aim</a:t>
            </a:r>
            <a:endParaRPr lang="en-US" sz="3600" dirty="0">
              <a:latin typeface="Twinkl" pitchFamily="2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Twinkl" pitchFamily="2" charset="0"/>
              </a:rPr>
              <a:t>I can </a:t>
            </a:r>
            <a:r>
              <a:rPr lang="en-GB" altLang="en-US" dirty="0">
                <a:latin typeface="Twinkl" pitchFamily="2" charset="0"/>
              </a:rPr>
              <a:t>compare </a:t>
            </a:r>
            <a:r>
              <a:rPr lang="en-US" altLang="en-US" dirty="0">
                <a:latin typeface="Twinkl" pitchFamily="2" charset="0"/>
              </a:rPr>
              <a:t>materials according to their properties.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describe a material’s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explain the uses of different materials based on their properties.</a:t>
            </a:r>
          </a:p>
          <a:p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I can sort and </a:t>
            </a:r>
            <a:r>
              <a:rPr lang="en-GB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compare </a:t>
            </a:r>
            <a:r>
              <a:rPr lang="en-US" altLang="en-US" dirty="0">
                <a:latin typeface="Twinkl" pitchFamily="2" charset="0"/>
                <a:cs typeface="Sassoon Infant Rg" panose="02000503030000020003" pitchFamily="50" charset="0"/>
                <a:sym typeface="Sassoon Infant Rg" panose="02000503030000020003" pitchFamily="50" charset="0"/>
              </a:rPr>
              <a:t>materials according to their properties.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1781175"/>
            <a:ext cx="3816350" cy="4003667"/>
          </a:xfrm>
          <a:prstGeom prst="rect">
            <a:avLst/>
          </a:prstGeom>
          <a:solidFill>
            <a:schemeClr val="bg1"/>
          </a:solidFill>
          <a:ln w="28575"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Any substance that is used to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make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something is a material. </a:t>
            </a:r>
            <a:endParaRPr lang="en-GB" altLang="en-US" dirty="0" smtClean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Natural materials such as stone, wood and cotton are used or worked with in the way they are found in nature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 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Synthetic or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human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-made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materials are made from natural materials, but are altered with the help of heat or chemicals. Some examples include plastics,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polyester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and Kevlar.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5650" y="841453"/>
            <a:ext cx="7632700" cy="619126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Twinkl" pitchFamily="2" charset="0"/>
              </a:rPr>
              <a:t>Describing Materials</a:t>
            </a:r>
            <a:endParaRPr lang="en-GB" sz="3600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6300" y="1781176"/>
            <a:ext cx="3702050" cy="1952625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latin typeface="Twinkl" pitchFamily="2" charset="0"/>
              </a:rPr>
              <a:t>Natural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6300" y="3832218"/>
            <a:ext cx="3702050" cy="1952625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>
                <a:latin typeface="Twinkl" pitchFamily="2" charset="0"/>
              </a:rPr>
              <a:t>Human</a:t>
            </a:r>
            <a:r>
              <a:rPr lang="en-GB" dirty="0" smtClean="0">
                <a:latin typeface="Twinkl" pitchFamily="2" charset="0"/>
              </a:rPr>
              <a:t>-made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896" y="2236961"/>
            <a:ext cx="1750856" cy="1305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7" y="2509932"/>
            <a:ext cx="1449732" cy="10524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85" y="1861206"/>
            <a:ext cx="778357" cy="1828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72" y="4243325"/>
            <a:ext cx="1841905" cy="1291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13" y="4187145"/>
            <a:ext cx="1268012" cy="14040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80" y="4236789"/>
            <a:ext cx="1050556" cy="133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728663"/>
            <a:ext cx="8220075" cy="96202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Describing Materials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690690"/>
            <a:ext cx="7632700" cy="1951032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Around your classroom you will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see 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several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feely bags.</a:t>
            </a:r>
          </a:p>
          <a:p>
            <a:endParaRPr lang="en-GB" altLang="en-US" dirty="0" smtClean="0">
              <a:solidFill>
                <a:schemeClr val="bg1"/>
              </a:solidFill>
              <a:latin typeface="Twinkl" pitchFamily="2" charset="0"/>
            </a:endParaRPr>
          </a:p>
          <a:p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In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each bag is a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material. Can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you </a:t>
            </a:r>
            <a:endParaRPr lang="en-GB" altLang="en-US" dirty="0" smtClean="0">
              <a:solidFill>
                <a:schemeClr val="bg1"/>
              </a:solidFill>
              <a:latin typeface="Twinkl" pitchFamily="2" charset="0"/>
            </a:endParaRPr>
          </a:p>
          <a:p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identify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the </a:t>
            </a:r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different materials just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Twinkl" pitchFamily="2" charset="0"/>
              </a:rPr>
              <a:t>by </a:t>
            </a:r>
            <a:r>
              <a:rPr lang="en-GB" altLang="en-US" dirty="0">
                <a:solidFill>
                  <a:schemeClr val="bg1"/>
                </a:solidFill>
                <a:latin typeface="Twinkl" pitchFamily="2" charset="0"/>
              </a:rPr>
              <a:t>feeling them?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25" y="1836306"/>
            <a:ext cx="3228975" cy="16328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0" y="3781426"/>
            <a:ext cx="2537966" cy="2204739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en-US" dirty="0">
                <a:latin typeface="Twinkl" pitchFamily="2" charset="0"/>
              </a:rPr>
              <a:t>While you have a go at this activity, think of words to describe each material, such as hard, soft, cold or rough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6780" y="3781426"/>
            <a:ext cx="4961569" cy="2204739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3641722"/>
            <a:ext cx="4876800" cy="2287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05" y="5442496"/>
            <a:ext cx="673395" cy="343399"/>
          </a:xfrm>
          <a:prstGeom prst="rect">
            <a:avLst/>
          </a:prstGeom>
        </p:spPr>
      </p:pic>
      <p:pic>
        <p:nvPicPr>
          <p:cNvPr id="10" name="Whole Clas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Describing Materials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2" y="2162174"/>
            <a:ext cx="3594406" cy="2968625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Have a look inside the feely bags. </a:t>
            </a:r>
          </a:p>
          <a:p>
            <a:pPr algn="ctr"/>
            <a:r>
              <a:rPr lang="en-GB" altLang="en-US" dirty="0">
                <a:latin typeface="Twinkl" pitchFamily="2" charset="0"/>
              </a:rPr>
              <a:t>Were you right about any </a:t>
            </a:r>
            <a:r>
              <a:rPr lang="en-GB" altLang="en-US" dirty="0" smtClean="0">
                <a:latin typeface="Twinkl" pitchFamily="2" charset="0"/>
              </a:rPr>
              <a:t/>
            </a:r>
            <a:br>
              <a:rPr lang="en-GB" altLang="en-US" dirty="0" smtClean="0">
                <a:latin typeface="Twinkl" pitchFamily="2" charset="0"/>
              </a:rPr>
            </a:br>
            <a:r>
              <a:rPr lang="en-GB" altLang="en-US" dirty="0" smtClean="0">
                <a:latin typeface="Twinkl" pitchFamily="2" charset="0"/>
              </a:rPr>
              <a:t>of </a:t>
            </a:r>
            <a:r>
              <a:rPr lang="en-GB" altLang="en-US" dirty="0">
                <a:latin typeface="Twinkl" pitchFamily="2" charset="0"/>
              </a:rPr>
              <a:t>the materials?</a:t>
            </a:r>
          </a:p>
          <a:p>
            <a:pPr algn="ctr"/>
            <a:endParaRPr lang="en-GB" altLang="en-US" dirty="0" smtClean="0">
              <a:latin typeface="Twinkl" pitchFamily="2" charset="0"/>
            </a:endParaRPr>
          </a:p>
          <a:p>
            <a:pPr algn="ctr"/>
            <a:r>
              <a:rPr lang="en-GB" altLang="en-US" dirty="0" smtClean="0">
                <a:latin typeface="Twinkl" pitchFamily="2" charset="0"/>
              </a:rPr>
              <a:t>What </a:t>
            </a:r>
            <a:r>
              <a:rPr lang="en-GB" altLang="en-US" dirty="0">
                <a:latin typeface="Twinkl" pitchFamily="2" charset="0"/>
              </a:rPr>
              <a:t>words did you think of to describe each material?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00979" y="2162175"/>
            <a:ext cx="3887371" cy="2968625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74" y="2565910"/>
            <a:ext cx="3407978" cy="2574415"/>
          </a:xfrm>
          <a:prstGeom prst="rect">
            <a:avLst/>
          </a:prstGeom>
        </p:spPr>
      </p:pic>
      <p:pic>
        <p:nvPicPr>
          <p:cNvPr id="7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628649"/>
            <a:ext cx="8220075" cy="990602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</a:rPr>
              <a:t>Properties</a:t>
            </a:r>
            <a:endParaRPr lang="en-GB" sz="3600" dirty="0"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713391"/>
            <a:ext cx="3530600" cy="4379434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 words used to describe a material are known as its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properties.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Each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material has its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own set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of properties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These properties make different materials useful for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different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purposes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</a:p>
          <a:p>
            <a:pPr algn="ctr"/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Can you match the properties with their definitions on your Material Properties 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Activity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Sheet?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1713391"/>
            <a:ext cx="3968750" cy="4379433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09">
            <a:off x="5849615" y="2566194"/>
            <a:ext cx="2180451" cy="313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ndividual Wo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1794107"/>
            <a:ext cx="603139" cy="6031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10">
            <a:off x="4758302" y="2240825"/>
            <a:ext cx="2302846" cy="32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133477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Using Materials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21258" y="1619250"/>
            <a:ext cx="5867092" cy="1916454"/>
          </a:xfrm>
          <a:prstGeom prst="rect">
            <a:avLst/>
          </a:prstGeom>
          <a:solidFill>
            <a:srgbClr val="228CDB"/>
          </a:solidFill>
          <a:ln>
            <a:solidFill>
              <a:srgbClr val="228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dirty="0" smtClean="0">
                <a:latin typeface="Twinkl" pitchFamily="2" charset="0"/>
              </a:rPr>
              <a:t>It is useful because if you know the properties of a material, you can then choose the best material                                          for a purpose. </a:t>
            </a:r>
          </a:p>
          <a:p>
            <a:pPr lvl="1"/>
            <a:r>
              <a:rPr lang="en-GB" dirty="0" smtClean="0">
                <a:latin typeface="Twinkl" pitchFamily="2" charset="0"/>
              </a:rPr>
              <a:t>Look again at the objects from the feely bags. Why was each material chosen to make these things?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1619250"/>
            <a:ext cx="1765608" cy="1916453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Why is it useful to know the properties of a material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?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5650" y="3675355"/>
            <a:ext cx="7632700" cy="2417470"/>
          </a:xfrm>
          <a:prstGeom prst="rect">
            <a:avLst/>
          </a:prstGeom>
          <a:solidFill>
            <a:srgbClr val="9C95DC"/>
          </a:solidFill>
          <a:ln>
            <a:solidFill>
              <a:srgbClr val="9C9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177"/>
          <a:stretch/>
        </p:blipFill>
        <p:spPr>
          <a:xfrm>
            <a:off x="4296792" y="4039693"/>
            <a:ext cx="3866134" cy="20531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4622" y="4404409"/>
            <a:ext cx="2135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Twinkl" pitchFamily="2" charset="0"/>
              </a:rPr>
              <a:t>Talk to your partner </a:t>
            </a:r>
          </a:p>
          <a:p>
            <a:r>
              <a:rPr lang="en-GB" altLang="en-US" dirty="0">
                <a:latin typeface="Twinkl" pitchFamily="2" charset="0"/>
              </a:rPr>
              <a:t>about your ideas.</a:t>
            </a:r>
          </a:p>
        </p:txBody>
      </p:sp>
      <p:pic>
        <p:nvPicPr>
          <p:cNvPr id="13" name="Talking Partn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1962" y="392980"/>
            <a:ext cx="8220075" cy="1175879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Twinkl" pitchFamily="2" charset="0"/>
                <a:ea typeface="Sassoon Infant Rg" panose="02000503030000020003" pitchFamily="50" charset="0"/>
              </a:rPr>
              <a:t>Testing Properties</a:t>
            </a:r>
            <a:endParaRPr lang="en-GB" sz="3600" dirty="0">
              <a:latin typeface="Twinkl" pitchFamily="2" charset="0"/>
              <a:ea typeface="Sassoon Infant Rg" panose="02000503030000020003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4888" y="2324755"/>
            <a:ext cx="5243462" cy="3701393"/>
          </a:xfrm>
          <a:prstGeom prst="rect">
            <a:avLst/>
          </a:prstGeom>
          <a:solidFill>
            <a:srgbClr val="B8E1FF"/>
          </a:solidFill>
          <a:ln>
            <a:solidFill>
              <a:srgbClr val="B8E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5651" y="1354844"/>
            <a:ext cx="7632700" cy="8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236805"/>
            <a:ext cx="7885112" cy="969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To find out which properties a material has, they have to be tested.</a:t>
            </a:r>
          </a:p>
          <a:p>
            <a:pPr marL="0" indent="0"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You are going to test several different materials to find their properties</a:t>
            </a:r>
            <a:r>
              <a:rPr lang="en-GB" altLang="en-US" dirty="0" smtClean="0">
                <a:solidFill>
                  <a:schemeClr val="tx1"/>
                </a:solidFill>
                <a:latin typeface="Twinkl" pitchFamily="2" charset="0"/>
              </a:rPr>
              <a:t>.</a:t>
            </a:r>
            <a:endParaRPr lang="en-GB" altLang="en-US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"/>
          <a:stretch/>
        </p:blipFill>
        <p:spPr>
          <a:xfrm>
            <a:off x="3144888" y="2673738"/>
            <a:ext cx="5245486" cy="3362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2" y="2324756"/>
            <a:ext cx="2262851" cy="3701394"/>
          </a:xfrm>
          <a:prstGeom prst="rect">
            <a:avLst/>
          </a:prstGeom>
          <a:solidFill>
            <a:srgbClr val="C19AB7"/>
          </a:solidFill>
          <a:ln>
            <a:solidFill>
              <a:srgbClr val="C19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en-US" dirty="0"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0855" y="2477986"/>
            <a:ext cx="19524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latin typeface="Twinkl" pitchFamily="2" charset="0"/>
              </a:rPr>
              <a:t>You will test for</a:t>
            </a:r>
            <a:r>
              <a:rPr lang="en-GB" altLang="en-US" b="1" dirty="0" smtClean="0">
                <a:latin typeface="Twinkl" pitchFamily="2" charset="0"/>
              </a:rPr>
              <a:t>:</a:t>
            </a:r>
          </a:p>
          <a:p>
            <a:endParaRPr lang="en-GB" altLang="en-US" dirty="0">
              <a:latin typeface="Twinkl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magnetism;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hardness;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transparency;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flexibility;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permeability.</a:t>
            </a:r>
          </a:p>
        </p:txBody>
      </p:sp>
      <p:pic>
        <p:nvPicPr>
          <p:cNvPr id="10" name="Pai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383</Words>
  <Application>Microsoft Office PowerPoint</Application>
  <PresentationFormat>On-screen Show (4:3)</PresentationFormat>
  <Paragraphs>73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BPreplay</vt:lpstr>
      <vt:lpstr>Roboto</vt:lpstr>
      <vt:lpstr>Sassoon Infant Rg</vt:lpstr>
      <vt:lpstr>Sassoon Infant Md</vt:lpstr>
      <vt:lpstr>Calibri</vt:lpstr>
      <vt:lpstr>Twinkl</vt:lpstr>
      <vt:lpstr>Office Theme</vt:lpstr>
      <vt:lpstr>Science</vt:lpstr>
      <vt:lpstr>PowerPoint Presentation</vt:lpstr>
      <vt:lpstr>PowerPoint Presentation</vt:lpstr>
      <vt:lpstr>Describing Materials</vt:lpstr>
      <vt:lpstr>Describing Materials</vt:lpstr>
      <vt:lpstr>Describing Materials</vt:lpstr>
      <vt:lpstr>Properties</vt:lpstr>
      <vt:lpstr>Using Materials</vt:lpstr>
      <vt:lpstr>Testing Properties</vt:lpstr>
      <vt:lpstr>Testing Properties</vt:lpstr>
      <vt:lpstr>Properties and Purposes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Lydia Fay</cp:lastModifiedBy>
  <cp:revision>96</cp:revision>
  <dcterms:created xsi:type="dcterms:W3CDTF">2014-10-01T16:09:27Z</dcterms:created>
  <dcterms:modified xsi:type="dcterms:W3CDTF">2020-03-10T11:46:16Z</dcterms:modified>
</cp:coreProperties>
</file>