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75" r:id="rId3"/>
    <p:sldId id="277" r:id="rId4"/>
    <p:sldId id="279" r:id="rId5"/>
    <p:sldId id="280" r:id="rId6"/>
    <p:sldId id="281" r:id="rId7"/>
    <p:sldId id="282" r:id="rId8"/>
    <p:sldId id="283" r:id="rId9"/>
    <p:sldId id="284" r:id="rId10"/>
    <p:sldId id="285" r:id="rId11"/>
    <p:sldId id="286" r:id="rId12"/>
    <p:sldId id="287" r:id="rId13"/>
    <p:sldId id="276" r:id="rId14"/>
    <p:sldId id="267"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Roboto" panose="020B0604020202020204" charset="0"/>
      <p:regular r:id="rId22"/>
      <p:bold r:id="rId23"/>
      <p:italic r:id="rId24"/>
      <p:boldItalic r:id="rId25"/>
    </p:embeddedFont>
    <p:embeddedFont>
      <p:font typeface="Twinkl" panose="020B060402020202020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 roundtripDataSignature="AMtx7mhIipqBRjOmrLzI6k5VMxcjhvjaLA==" r:id="rId34"/>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 Duffin" initial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AA"/>
    <a:srgbClr val="009386"/>
    <a:srgbClr val="8ACBC1"/>
    <a:srgbClr val="FFFFFF"/>
    <a:srgbClr val="F8BD95"/>
    <a:srgbClr val="C0DFC3"/>
    <a:srgbClr val="8BCDC2"/>
    <a:srgbClr val="18A0DB"/>
    <a:srgbClr val="DE1E5A"/>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2" d="100"/>
          <a:sy n="72" d="100"/>
        </p:scale>
        <p:origin x="1308"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5"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eystage2-ks2/ks2-topics/ks2-topics-black-histor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hyperlink" Target="https://www.twinkl.co.uk/resources/keystage2-ks2/ks2-topics/ks2-topics-black-history"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twinkl.co.uk/resources/keystage2-ks2/ks2-topics/ks2-topics-black-history"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hyperlink" Target="https://www.twinkl.co.uk/resources/keystage2-ks2/ks2-topics/ks2-topics-black-history" TargetMode="External"/><Relationship Id="rId1" Type="http://schemas.openxmlformats.org/officeDocument/2006/relationships/slideLayout" Target="../slideLayouts/slideLayout3.xml"/><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twinkl.co.uk/resources/keystage2-ks2/ks2-topics/ks2-topics-black-history" TargetMode="External"/><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2" Type="http://schemas.openxmlformats.org/officeDocument/2006/relationships/hyperlink" Target="https://www.twinkl.co.uk/resources/keystage2-ks2/ks2-topics/ks2-topics-black-history"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hyperlink" Target="https://www.twinkl.co.uk/resources/keystage2-ks2/ks2-topics/ks2-topics-black-history" TargetMode="Externa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twinkl.co.uk/resources/keystage2-ks2/ks2-topics/ks2-topics-black-history"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twinkl.co.uk/resources/keystage2-ks2/ks2-topics/ks2-topics-black-history"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twinkl.co.uk/resources/keystage2-ks2/ks2-topics/ks2-topics-black-history" TargetMode="External"/><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eople/127906254@N06" TargetMode="External"/><Relationship Id="rId4" Type="http://schemas.openxmlformats.org/officeDocument/2006/relationships/hyperlink" Target="https://commons.wikimedia.org/wiki/File:SS_Roosevelt_crew,_Captain_Robert_Peary's_North_Pole_Expedition,_1905-1906_(22231901506).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twinkl.co.uk/resources/keystage2-ks2/ks2-topics/ks2-topics-black-history" TargetMode="External"/><Relationship Id="rId1" Type="http://schemas.openxmlformats.org/officeDocument/2006/relationships/slideLayout" Target="../slideLayouts/slideLayout3.xml"/><Relationship Id="rId4" Type="http://schemas.openxmlformats.org/officeDocument/2006/relationships/slide" Target="slide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twinkl.co.uk/resources/keystage2-ks2/ks2-topics/ks2-topics-black-history" TargetMode="External"/><Relationship Id="rId1" Type="http://schemas.openxmlformats.org/officeDocument/2006/relationships/slideLayout" Target="../slideLayouts/slideLayout3.xml"/><Relationship Id="rId4" Type="http://schemas.openxmlformats.org/officeDocument/2006/relationships/slide" Target="slide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twinkl.co.uk/resources/keystage2-ks2/ks2-topics/ks2-topics-black-history"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hyperlink" Target="https://www.twinkl.co.uk/resources/keystage2-ks2/ks2-topics/ks2-topics-black-history" TargetMode="External"/><Relationship Id="rId1" Type="http://schemas.openxmlformats.org/officeDocument/2006/relationships/slideLayout" Target="../slideLayouts/slideLayout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619FF446-A413-4713-A4C1-1106B1CD5DE1}"/>
              </a:ext>
            </a:extLst>
          </p:cNvPr>
          <p:cNvSpPr/>
          <p:nvPr/>
        </p:nvSpPr>
        <p:spPr>
          <a:xfrm>
            <a:off x="3951215" y="5285064"/>
            <a:ext cx="1224792" cy="90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2"/>
            <a:extLst>
              <a:ext uri="{FF2B5EF4-FFF2-40B4-BE49-F238E27FC236}">
                <a16:creationId xmlns:a16="http://schemas.microsoft.com/office/drawing/2014/main" id="{8A4AF1C0-EA6A-4FC7-B066-14CCEB7F2509}"/>
              </a:ext>
            </a:extLst>
          </p:cNvPr>
          <p:cNvSpPr/>
          <p:nvPr/>
        </p:nvSpPr>
        <p:spPr>
          <a:xfrm>
            <a:off x="8422546" y="6132352"/>
            <a:ext cx="721453" cy="725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8CB09-511E-4401-A6BA-CD432F0AD9EF}"/>
              </a:ext>
            </a:extLst>
          </p:cNvPr>
          <p:cNvSpPr>
            <a:spLocks noGrp="1"/>
          </p:cNvSpPr>
          <p:nvPr>
            <p:ph type="title"/>
          </p:nvPr>
        </p:nvSpPr>
        <p:spPr/>
        <p:txBody>
          <a:bodyPr/>
          <a:lstStyle/>
          <a:p>
            <a:r>
              <a:rPr lang="en-GB" b="1" i="0" u="none" strike="noStrike" dirty="0">
                <a:solidFill>
                  <a:srgbClr val="000000"/>
                </a:solidFill>
                <a:effectLst/>
                <a:latin typeface="+mn-lt"/>
              </a:rPr>
              <a:t>The Controversy</a:t>
            </a:r>
            <a:endParaRPr lang="en-GB" dirty="0">
              <a:latin typeface="+mn-lt"/>
            </a:endParaRPr>
          </a:p>
        </p:txBody>
      </p:sp>
      <p:sp>
        <p:nvSpPr>
          <p:cNvPr id="4" name="Rectangle 3">
            <a:hlinkClick r:id="rId2"/>
            <a:extLst>
              <a:ext uri="{FF2B5EF4-FFF2-40B4-BE49-F238E27FC236}">
                <a16:creationId xmlns:a16="http://schemas.microsoft.com/office/drawing/2014/main" id="{26BE083D-C478-48D6-A07D-09718BA501EA}"/>
              </a:ext>
            </a:extLst>
          </p:cNvPr>
          <p:cNvSpPr/>
          <p:nvPr/>
        </p:nvSpPr>
        <p:spPr>
          <a:xfrm>
            <a:off x="8422546" y="6635692"/>
            <a:ext cx="721453" cy="22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5514CAD-2CB6-48C9-A47B-0763F959FA56}"/>
              </a:ext>
            </a:extLst>
          </p:cNvPr>
          <p:cNvSpPr txBox="1"/>
          <p:nvPr/>
        </p:nvSpPr>
        <p:spPr>
          <a:xfrm>
            <a:off x="648118" y="1473201"/>
            <a:ext cx="7774428" cy="1200329"/>
          </a:xfrm>
          <a:prstGeom prst="rect">
            <a:avLst/>
          </a:prstGeom>
          <a:noFill/>
        </p:spPr>
        <p:txBody>
          <a:bodyPr wrap="square">
            <a:spAutoFit/>
          </a:bodyPr>
          <a:lstStyle/>
          <a:p>
            <a:pPr algn="just"/>
            <a:r>
              <a:rPr lang="en-GB" sz="1800" b="0" i="0" u="none" strike="noStrike" dirty="0">
                <a:solidFill>
                  <a:srgbClr val="000000"/>
                </a:solidFill>
                <a:effectLst/>
              </a:rPr>
              <a:t>Unlike the South Pole, which is firmly placed within the continent of Antarctica, the North Pole is located in the middle of the Arctic Ocean. The waters of the Arctic Ocean are almost permanently covered with constantly shifting ice.</a:t>
            </a:r>
            <a:endParaRPr lang="en-GB" dirty="0"/>
          </a:p>
        </p:txBody>
      </p:sp>
      <p:sp>
        <p:nvSpPr>
          <p:cNvPr id="8" name="TextBox 7">
            <a:extLst>
              <a:ext uri="{FF2B5EF4-FFF2-40B4-BE49-F238E27FC236}">
                <a16:creationId xmlns:a16="http://schemas.microsoft.com/office/drawing/2014/main" id="{131320D8-E0DA-4759-BDAB-E276CEB82FCD}"/>
              </a:ext>
            </a:extLst>
          </p:cNvPr>
          <p:cNvSpPr txBox="1"/>
          <p:nvPr/>
        </p:nvSpPr>
        <p:spPr>
          <a:xfrm>
            <a:off x="648118" y="2660353"/>
            <a:ext cx="5461280" cy="1754326"/>
          </a:xfrm>
          <a:prstGeom prst="rect">
            <a:avLst/>
          </a:prstGeom>
          <a:noFill/>
        </p:spPr>
        <p:txBody>
          <a:bodyPr wrap="square">
            <a:spAutoFit/>
          </a:bodyPr>
          <a:lstStyle/>
          <a:p>
            <a:r>
              <a:rPr lang="en-GB" sz="1800" b="0" i="0" u="none" strike="noStrike" dirty="0">
                <a:solidFill>
                  <a:srgbClr val="000000"/>
                </a:solidFill>
                <a:effectLst/>
              </a:rPr>
              <a:t>When Matthew Henson and Robert Peary arrived back in the US after setting foot on what their measurements had told them was the North              Pole, they were greeted by the news that          another explorer, Frederick Cook, claimed            to have reached the North Pole before them.</a:t>
            </a:r>
            <a:endParaRPr lang="en-GB" dirty="0"/>
          </a:p>
        </p:txBody>
      </p:sp>
      <p:grpSp>
        <p:nvGrpSpPr>
          <p:cNvPr id="14" name="Group 13">
            <a:extLst>
              <a:ext uri="{FF2B5EF4-FFF2-40B4-BE49-F238E27FC236}">
                <a16:creationId xmlns:a16="http://schemas.microsoft.com/office/drawing/2014/main" id="{91D86F8A-EDB6-404E-B9FF-B6BF8520907E}"/>
              </a:ext>
            </a:extLst>
          </p:cNvPr>
          <p:cNvGrpSpPr/>
          <p:nvPr/>
        </p:nvGrpSpPr>
        <p:grpSpPr>
          <a:xfrm>
            <a:off x="553538" y="4464918"/>
            <a:ext cx="6550647" cy="1835397"/>
            <a:chOff x="553538" y="4464918"/>
            <a:chExt cx="6550647" cy="1835397"/>
          </a:xfrm>
        </p:grpSpPr>
        <p:sp>
          <p:nvSpPr>
            <p:cNvPr id="13" name="Rectangle 12">
              <a:extLst>
                <a:ext uri="{FF2B5EF4-FFF2-40B4-BE49-F238E27FC236}">
                  <a16:creationId xmlns:a16="http://schemas.microsoft.com/office/drawing/2014/main" id="{7E235F33-B884-44EB-8749-9D55501CC2E2}"/>
                </a:ext>
              </a:extLst>
            </p:cNvPr>
            <p:cNvSpPr/>
            <p:nvPr/>
          </p:nvSpPr>
          <p:spPr>
            <a:xfrm>
              <a:off x="553538" y="4464918"/>
              <a:ext cx="6550647" cy="1835397"/>
            </a:xfrm>
            <a:prstGeom prst="rect">
              <a:avLst/>
            </a:prstGeom>
            <a:solidFill>
              <a:srgbClr val="8A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F7EC283B-0013-4B72-9EB0-111027CCCD64}"/>
                </a:ext>
              </a:extLst>
            </p:cNvPr>
            <p:cNvSpPr txBox="1"/>
            <p:nvPr/>
          </p:nvSpPr>
          <p:spPr>
            <a:xfrm>
              <a:off x="648118" y="4495063"/>
              <a:ext cx="4657411" cy="1754326"/>
            </a:xfrm>
            <a:prstGeom prst="rect">
              <a:avLst/>
            </a:prstGeom>
            <a:noFill/>
          </p:spPr>
          <p:txBody>
            <a:bodyPr wrap="square">
              <a:spAutoFit/>
            </a:bodyPr>
            <a:lstStyle/>
            <a:p>
              <a:r>
                <a:rPr lang="en-GB" sz="1800" b="0" i="0" u="none" strike="noStrike" dirty="0">
                  <a:solidFill>
                    <a:srgbClr val="000000"/>
                  </a:solidFill>
                  <a:effectLst/>
                </a:rPr>
                <a:t>The controversy about who had reached  the North Pole first was never quite settled. In fact, when searching the Internet about the first person to set foot on the North Pole, there are still conflicting arguments and different names given.</a:t>
              </a:r>
              <a:endParaRPr lang="en-GB" dirty="0"/>
            </a:p>
          </p:txBody>
        </p:sp>
      </p:grpSp>
      <p:pic>
        <p:nvPicPr>
          <p:cNvPr id="12" name="Picture 11">
            <a:extLst>
              <a:ext uri="{FF2B5EF4-FFF2-40B4-BE49-F238E27FC236}">
                <a16:creationId xmlns:a16="http://schemas.microsoft.com/office/drawing/2014/main" id="{5EC6A3DF-CF07-4131-8F11-E41C410C98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9505" y="2820157"/>
            <a:ext cx="3480957" cy="3480159"/>
          </a:xfrm>
          <a:prstGeom prst="rect">
            <a:avLst/>
          </a:prstGeom>
        </p:spPr>
      </p:pic>
    </p:spTree>
    <p:extLst>
      <p:ext uri="{BB962C8B-B14F-4D97-AF65-F5344CB8AC3E}">
        <p14:creationId xmlns:p14="http://schemas.microsoft.com/office/powerpoint/2010/main" val="423411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1B27-9F0D-46AB-8784-A177B2FDAA11}"/>
              </a:ext>
            </a:extLst>
          </p:cNvPr>
          <p:cNvSpPr>
            <a:spLocks noGrp="1"/>
          </p:cNvSpPr>
          <p:nvPr>
            <p:ph type="title"/>
          </p:nvPr>
        </p:nvSpPr>
        <p:spPr/>
        <p:txBody>
          <a:bodyPr/>
          <a:lstStyle/>
          <a:p>
            <a:r>
              <a:rPr lang="en-GB" b="1" i="0" u="none" strike="noStrike" dirty="0">
                <a:solidFill>
                  <a:srgbClr val="000000"/>
                </a:solidFill>
                <a:effectLst/>
                <a:latin typeface="+mn-lt"/>
              </a:rPr>
              <a:t>Henson’s Legacy</a:t>
            </a:r>
            <a:endParaRPr lang="en-GB" dirty="0">
              <a:latin typeface="+mn-lt"/>
            </a:endParaRPr>
          </a:p>
        </p:txBody>
      </p:sp>
      <p:sp>
        <p:nvSpPr>
          <p:cNvPr id="4" name="Rectangle 3">
            <a:hlinkClick r:id="rId2"/>
            <a:extLst>
              <a:ext uri="{FF2B5EF4-FFF2-40B4-BE49-F238E27FC236}">
                <a16:creationId xmlns:a16="http://schemas.microsoft.com/office/drawing/2014/main" id="{8245E3A1-01A6-40BE-89C1-C6D644532CAC}"/>
              </a:ext>
            </a:extLst>
          </p:cNvPr>
          <p:cNvSpPr/>
          <p:nvPr/>
        </p:nvSpPr>
        <p:spPr>
          <a:xfrm>
            <a:off x="8422546" y="6635692"/>
            <a:ext cx="721453" cy="22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E4C67E3E-2FBA-4FBD-B4D8-C21D8D451C8C}"/>
              </a:ext>
            </a:extLst>
          </p:cNvPr>
          <p:cNvGrpSpPr/>
          <p:nvPr/>
        </p:nvGrpSpPr>
        <p:grpSpPr>
          <a:xfrm>
            <a:off x="598890" y="1578742"/>
            <a:ext cx="5741101" cy="994306"/>
            <a:chOff x="598890" y="1578742"/>
            <a:chExt cx="5741101" cy="994306"/>
          </a:xfrm>
        </p:grpSpPr>
        <p:sp>
          <p:nvSpPr>
            <p:cNvPr id="12" name="Rectangle 11">
              <a:extLst>
                <a:ext uri="{FF2B5EF4-FFF2-40B4-BE49-F238E27FC236}">
                  <a16:creationId xmlns:a16="http://schemas.microsoft.com/office/drawing/2014/main" id="{52E0BA0D-9B08-4ACD-AAB8-EC449F4A61C2}"/>
                </a:ext>
              </a:extLst>
            </p:cNvPr>
            <p:cNvSpPr/>
            <p:nvPr/>
          </p:nvSpPr>
          <p:spPr>
            <a:xfrm>
              <a:off x="598890" y="1578742"/>
              <a:ext cx="5741101" cy="994306"/>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802F773-8426-4026-8CA2-AE0E2520B82B}"/>
                </a:ext>
              </a:extLst>
            </p:cNvPr>
            <p:cNvSpPr txBox="1"/>
            <p:nvPr/>
          </p:nvSpPr>
          <p:spPr>
            <a:xfrm>
              <a:off x="721454" y="1603272"/>
              <a:ext cx="4543882" cy="923330"/>
            </a:xfrm>
            <a:prstGeom prst="rect">
              <a:avLst/>
            </a:prstGeom>
            <a:noFill/>
          </p:spPr>
          <p:txBody>
            <a:bodyPr wrap="square">
              <a:spAutoFit/>
            </a:bodyPr>
            <a:lstStyle/>
            <a:p>
              <a:r>
                <a:rPr lang="en-GB" sz="1800" b="0" i="0" u="none" strike="noStrike" dirty="0">
                  <a:solidFill>
                    <a:srgbClr val="000000"/>
                  </a:solidFill>
                  <a:effectLst/>
                </a:rPr>
                <a:t>Despite the controversy, Matthew Henson achieved a great deal in his lifetime and his legacy continues. </a:t>
              </a:r>
              <a:endParaRPr lang="en-GB" dirty="0"/>
            </a:p>
          </p:txBody>
        </p:sp>
      </p:grpSp>
      <p:grpSp>
        <p:nvGrpSpPr>
          <p:cNvPr id="18" name="Group 17">
            <a:extLst>
              <a:ext uri="{FF2B5EF4-FFF2-40B4-BE49-F238E27FC236}">
                <a16:creationId xmlns:a16="http://schemas.microsoft.com/office/drawing/2014/main" id="{16255859-F01A-497F-8AF8-BED460F0225A}"/>
              </a:ext>
            </a:extLst>
          </p:cNvPr>
          <p:cNvGrpSpPr/>
          <p:nvPr/>
        </p:nvGrpSpPr>
        <p:grpSpPr>
          <a:xfrm>
            <a:off x="598890" y="2642830"/>
            <a:ext cx="5741101" cy="1442609"/>
            <a:chOff x="598890" y="2642830"/>
            <a:chExt cx="5741101" cy="1442609"/>
          </a:xfrm>
        </p:grpSpPr>
        <p:sp>
          <p:nvSpPr>
            <p:cNvPr id="14" name="Rectangle 13">
              <a:extLst>
                <a:ext uri="{FF2B5EF4-FFF2-40B4-BE49-F238E27FC236}">
                  <a16:creationId xmlns:a16="http://schemas.microsoft.com/office/drawing/2014/main" id="{9E0932C2-0646-4697-A6E1-F4DE082E5CAC}"/>
                </a:ext>
              </a:extLst>
            </p:cNvPr>
            <p:cNvSpPr/>
            <p:nvPr/>
          </p:nvSpPr>
          <p:spPr>
            <a:xfrm>
              <a:off x="598890" y="2642830"/>
              <a:ext cx="5741101" cy="1442609"/>
            </a:xfrm>
            <a:prstGeom prst="rect">
              <a:avLst/>
            </a:prstGeom>
            <a:solidFill>
              <a:srgbClr val="8A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9DA6A6D-4721-4C7F-AD37-B5928F242F15}"/>
                </a:ext>
              </a:extLst>
            </p:cNvPr>
            <p:cNvSpPr txBox="1"/>
            <p:nvPr/>
          </p:nvSpPr>
          <p:spPr>
            <a:xfrm>
              <a:off x="692300" y="2713002"/>
              <a:ext cx="4420997" cy="1200329"/>
            </a:xfrm>
            <a:prstGeom prst="rect">
              <a:avLst/>
            </a:prstGeom>
            <a:noFill/>
          </p:spPr>
          <p:txBody>
            <a:bodyPr wrap="square">
              <a:spAutoFit/>
            </a:bodyPr>
            <a:lstStyle/>
            <a:p>
              <a:r>
                <a:rPr lang="en-GB" sz="1800" b="0" i="0" u="none" strike="noStrike" dirty="0">
                  <a:solidFill>
                    <a:srgbClr val="000000"/>
                  </a:solidFill>
                  <a:effectLst/>
                </a:rPr>
                <a:t>By believing in himself and not giving   in to the White supremacist people who attacked his family, he went further  than any man had ever gone before. </a:t>
              </a:r>
              <a:endParaRPr lang="en-GB" dirty="0"/>
            </a:p>
          </p:txBody>
        </p:sp>
      </p:grpSp>
      <p:grpSp>
        <p:nvGrpSpPr>
          <p:cNvPr id="19" name="Group 18">
            <a:extLst>
              <a:ext uri="{FF2B5EF4-FFF2-40B4-BE49-F238E27FC236}">
                <a16:creationId xmlns:a16="http://schemas.microsoft.com/office/drawing/2014/main" id="{7EC21A30-43F2-4A1A-B852-8AB08E8BE22D}"/>
              </a:ext>
            </a:extLst>
          </p:cNvPr>
          <p:cNvGrpSpPr/>
          <p:nvPr/>
        </p:nvGrpSpPr>
        <p:grpSpPr>
          <a:xfrm>
            <a:off x="598890" y="4159779"/>
            <a:ext cx="5741101" cy="1322933"/>
            <a:chOff x="598890" y="4344337"/>
            <a:chExt cx="5741101" cy="1322933"/>
          </a:xfrm>
        </p:grpSpPr>
        <p:sp>
          <p:nvSpPr>
            <p:cNvPr id="16" name="Rectangle 15">
              <a:extLst>
                <a:ext uri="{FF2B5EF4-FFF2-40B4-BE49-F238E27FC236}">
                  <a16:creationId xmlns:a16="http://schemas.microsoft.com/office/drawing/2014/main" id="{5CE4A663-0CE4-4820-8387-0F27A69E1DB1}"/>
                </a:ext>
              </a:extLst>
            </p:cNvPr>
            <p:cNvSpPr/>
            <p:nvPr/>
          </p:nvSpPr>
          <p:spPr>
            <a:xfrm>
              <a:off x="598890" y="4344337"/>
              <a:ext cx="5741101" cy="1322933"/>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3807BE4-935D-45A6-BAA4-D2E4FE87D493}"/>
                </a:ext>
              </a:extLst>
            </p:cNvPr>
            <p:cNvSpPr txBox="1"/>
            <p:nvPr/>
          </p:nvSpPr>
          <p:spPr>
            <a:xfrm>
              <a:off x="692300" y="4395830"/>
              <a:ext cx="3940982" cy="1200329"/>
            </a:xfrm>
            <a:prstGeom prst="rect">
              <a:avLst/>
            </a:prstGeom>
            <a:noFill/>
          </p:spPr>
          <p:txBody>
            <a:bodyPr wrap="square">
              <a:spAutoFit/>
            </a:bodyPr>
            <a:lstStyle/>
            <a:p>
              <a:r>
                <a:rPr lang="en-GB" sz="1800" b="0" i="0" u="none" strike="noStrike" dirty="0">
                  <a:solidFill>
                    <a:srgbClr val="000000"/>
                  </a:solidFill>
                  <a:effectLst/>
                </a:rPr>
                <a:t>His respect for other cultures, such as the Inuit, allowed him to learn from them and use this knowledge to go even further.</a:t>
              </a:r>
              <a:endParaRPr lang="en-GB" dirty="0"/>
            </a:p>
          </p:txBody>
        </p:sp>
      </p:grpSp>
      <p:sp>
        <p:nvSpPr>
          <p:cNvPr id="7" name="Oval 6">
            <a:extLst>
              <a:ext uri="{FF2B5EF4-FFF2-40B4-BE49-F238E27FC236}">
                <a16:creationId xmlns:a16="http://schemas.microsoft.com/office/drawing/2014/main" id="{87A177F6-BAC1-4BFF-AB31-7030CE2B992C}"/>
              </a:ext>
            </a:extLst>
          </p:cNvPr>
          <p:cNvSpPr/>
          <p:nvPr/>
        </p:nvSpPr>
        <p:spPr>
          <a:xfrm>
            <a:off x="4795705" y="1473201"/>
            <a:ext cx="3794880" cy="4524927"/>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724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D7E52-2DEF-47EE-9EF6-1A4E37544045}"/>
              </a:ext>
            </a:extLst>
          </p:cNvPr>
          <p:cNvSpPr>
            <a:spLocks noGrp="1"/>
          </p:cNvSpPr>
          <p:nvPr>
            <p:ph type="title"/>
          </p:nvPr>
        </p:nvSpPr>
        <p:spPr/>
        <p:txBody>
          <a:bodyPr/>
          <a:lstStyle/>
          <a:p>
            <a:r>
              <a:rPr lang="en-GB" b="1" i="0" u="none" strike="noStrike" dirty="0">
                <a:solidFill>
                  <a:srgbClr val="000000"/>
                </a:solidFill>
                <a:effectLst/>
                <a:latin typeface="+mn-lt"/>
              </a:rPr>
              <a:t>Inuit Knowledge</a:t>
            </a:r>
            <a:endParaRPr lang="en-GB" dirty="0">
              <a:latin typeface="+mn-lt"/>
            </a:endParaRPr>
          </a:p>
        </p:txBody>
      </p:sp>
      <p:sp>
        <p:nvSpPr>
          <p:cNvPr id="4" name="Rectangle 3">
            <a:hlinkClick r:id="rId2"/>
            <a:extLst>
              <a:ext uri="{FF2B5EF4-FFF2-40B4-BE49-F238E27FC236}">
                <a16:creationId xmlns:a16="http://schemas.microsoft.com/office/drawing/2014/main" id="{DEF5E5A9-8313-402E-9788-2B47717E76A4}"/>
              </a:ext>
            </a:extLst>
          </p:cNvPr>
          <p:cNvSpPr/>
          <p:nvPr/>
        </p:nvSpPr>
        <p:spPr>
          <a:xfrm>
            <a:off x="8422546" y="6635692"/>
            <a:ext cx="721453" cy="22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5C3943B-8369-417B-B038-5275794F1AD4}"/>
              </a:ext>
            </a:extLst>
          </p:cNvPr>
          <p:cNvSpPr txBox="1"/>
          <p:nvPr/>
        </p:nvSpPr>
        <p:spPr>
          <a:xfrm>
            <a:off x="527537" y="1565256"/>
            <a:ext cx="8079396" cy="646331"/>
          </a:xfrm>
          <a:prstGeom prst="rect">
            <a:avLst/>
          </a:prstGeom>
          <a:noFill/>
        </p:spPr>
        <p:txBody>
          <a:bodyPr wrap="square">
            <a:spAutoFit/>
          </a:bodyPr>
          <a:lstStyle/>
          <a:p>
            <a:pPr algn="just"/>
            <a:r>
              <a:rPr lang="en-GB" sz="1800" b="0" i="0" u="none" strike="noStrike" dirty="0">
                <a:solidFill>
                  <a:srgbClr val="000000"/>
                </a:solidFill>
                <a:effectLst/>
              </a:rPr>
              <a:t>The Inuit are a group of indigenous peoples that have lived in the Arctic regions of Europe and North America for more than 5000 years. </a:t>
            </a:r>
            <a:endParaRPr lang="en-GB" dirty="0"/>
          </a:p>
        </p:txBody>
      </p:sp>
      <p:sp>
        <p:nvSpPr>
          <p:cNvPr id="8" name="TextBox 7">
            <a:extLst>
              <a:ext uri="{FF2B5EF4-FFF2-40B4-BE49-F238E27FC236}">
                <a16:creationId xmlns:a16="http://schemas.microsoft.com/office/drawing/2014/main" id="{4FE11032-D575-4FC2-8EB9-BA2A5BA3D5ED}"/>
              </a:ext>
            </a:extLst>
          </p:cNvPr>
          <p:cNvSpPr txBox="1"/>
          <p:nvPr/>
        </p:nvSpPr>
        <p:spPr>
          <a:xfrm>
            <a:off x="527537" y="2303642"/>
            <a:ext cx="8079396" cy="1477328"/>
          </a:xfrm>
          <a:prstGeom prst="rect">
            <a:avLst/>
          </a:prstGeom>
          <a:noFill/>
        </p:spPr>
        <p:txBody>
          <a:bodyPr wrap="square">
            <a:spAutoFit/>
          </a:bodyPr>
          <a:lstStyle/>
          <a:p>
            <a:pPr algn="just" rtl="0">
              <a:spcBef>
                <a:spcPts val="0"/>
              </a:spcBef>
              <a:spcAft>
                <a:spcPts val="0"/>
              </a:spcAft>
            </a:pPr>
            <a:r>
              <a:rPr lang="en-GB" sz="1800" b="0" i="0" u="none" strike="noStrike" dirty="0">
                <a:solidFill>
                  <a:srgbClr val="000000"/>
                </a:solidFill>
                <a:effectLst/>
              </a:rPr>
              <a:t>Robert Peary and Matthew Henson learned a lot of survival techniques from the Inuit. Henson became fluent in their language and established important relationships with them, which enabled their expeditions to be successful.</a:t>
            </a:r>
            <a:endParaRPr lang="en-GB" b="0" dirty="0">
              <a:effectLst/>
            </a:endParaRPr>
          </a:p>
          <a:p>
            <a:br>
              <a:rPr lang="en-GB" dirty="0"/>
            </a:br>
            <a:endParaRPr lang="en-GB" dirty="0"/>
          </a:p>
        </p:txBody>
      </p:sp>
      <p:grpSp>
        <p:nvGrpSpPr>
          <p:cNvPr id="19" name="Group 18">
            <a:extLst>
              <a:ext uri="{FF2B5EF4-FFF2-40B4-BE49-F238E27FC236}">
                <a16:creationId xmlns:a16="http://schemas.microsoft.com/office/drawing/2014/main" id="{69B83840-8818-4223-96AD-C52AFBAD539A}"/>
              </a:ext>
            </a:extLst>
          </p:cNvPr>
          <p:cNvGrpSpPr/>
          <p:nvPr/>
        </p:nvGrpSpPr>
        <p:grpSpPr>
          <a:xfrm>
            <a:off x="457198" y="3328794"/>
            <a:ext cx="6054133" cy="1840303"/>
            <a:chOff x="457198" y="3328794"/>
            <a:chExt cx="6054133" cy="1840303"/>
          </a:xfrm>
        </p:grpSpPr>
        <p:sp>
          <p:nvSpPr>
            <p:cNvPr id="18" name="Rectangle 17">
              <a:extLst>
                <a:ext uri="{FF2B5EF4-FFF2-40B4-BE49-F238E27FC236}">
                  <a16:creationId xmlns:a16="http://schemas.microsoft.com/office/drawing/2014/main" id="{2D08DC00-77D0-4473-9CE5-C58AD5C8C7E7}"/>
                </a:ext>
              </a:extLst>
            </p:cNvPr>
            <p:cNvSpPr/>
            <p:nvPr/>
          </p:nvSpPr>
          <p:spPr>
            <a:xfrm>
              <a:off x="457198" y="3328794"/>
              <a:ext cx="6054133" cy="1840303"/>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53AC2DF-473F-41A1-9926-EC7FDD6F624B}"/>
                </a:ext>
              </a:extLst>
            </p:cNvPr>
            <p:cNvSpPr txBox="1"/>
            <p:nvPr/>
          </p:nvSpPr>
          <p:spPr>
            <a:xfrm>
              <a:off x="537067" y="3358938"/>
              <a:ext cx="4034933" cy="1754326"/>
            </a:xfrm>
            <a:prstGeom prst="rect">
              <a:avLst/>
            </a:prstGeom>
            <a:noFill/>
          </p:spPr>
          <p:txBody>
            <a:bodyPr wrap="square">
              <a:spAutoFit/>
            </a:bodyPr>
            <a:lstStyle/>
            <a:p>
              <a:r>
                <a:rPr lang="en-GB" sz="1800" b="0" i="0" u="none" strike="noStrike" dirty="0">
                  <a:solidFill>
                    <a:srgbClr val="000000"/>
                  </a:solidFill>
                  <a:effectLst/>
                </a:rPr>
                <a:t>Thanks to the knowledge he acquired, Henson personally built and maintained all of the sledges used in their expeditions. He also became an expert hunter, fisherman and  </a:t>
              </a:r>
              <a:r>
                <a:rPr lang="en-GB" dirty="0">
                  <a:solidFill>
                    <a:srgbClr val="000000"/>
                  </a:solidFill>
                </a:rPr>
                <a:t>            </a:t>
              </a:r>
              <a:r>
                <a:rPr lang="en-GB" sz="1800" b="0" i="0" u="none" strike="noStrike" dirty="0">
                  <a:solidFill>
                    <a:srgbClr val="000000"/>
                  </a:solidFill>
                  <a:effectLst/>
                </a:rPr>
                <a:t>dog handler.</a:t>
              </a:r>
              <a:endParaRPr lang="en-GB" dirty="0"/>
            </a:p>
          </p:txBody>
        </p:sp>
      </p:grpSp>
      <p:pic>
        <p:nvPicPr>
          <p:cNvPr id="12" name="Picture 11">
            <a:extLst>
              <a:ext uri="{FF2B5EF4-FFF2-40B4-BE49-F238E27FC236}">
                <a16:creationId xmlns:a16="http://schemas.microsoft.com/office/drawing/2014/main" id="{612C830A-8907-41CC-AC3B-43DC4CA4DA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5461"/>
          <a:stretch/>
        </p:blipFill>
        <p:spPr>
          <a:xfrm>
            <a:off x="4581530" y="3328794"/>
            <a:ext cx="4025403" cy="2912076"/>
          </a:xfrm>
          <a:prstGeom prst="rect">
            <a:avLst/>
          </a:prstGeom>
        </p:spPr>
      </p:pic>
      <p:grpSp>
        <p:nvGrpSpPr>
          <p:cNvPr id="16" name="Group 15">
            <a:extLst>
              <a:ext uri="{FF2B5EF4-FFF2-40B4-BE49-F238E27FC236}">
                <a16:creationId xmlns:a16="http://schemas.microsoft.com/office/drawing/2014/main" id="{98263A8F-4CA9-47F6-A3A5-920DBE00AAD4}"/>
              </a:ext>
            </a:extLst>
          </p:cNvPr>
          <p:cNvGrpSpPr/>
          <p:nvPr/>
        </p:nvGrpSpPr>
        <p:grpSpPr>
          <a:xfrm>
            <a:off x="663191" y="5332937"/>
            <a:ext cx="3737987" cy="882328"/>
            <a:chOff x="663191" y="5332937"/>
            <a:chExt cx="3737987" cy="882328"/>
          </a:xfrm>
        </p:grpSpPr>
        <p:sp>
          <p:nvSpPr>
            <p:cNvPr id="15" name="Rectangle: Rounded Corners 14">
              <a:extLst>
                <a:ext uri="{FF2B5EF4-FFF2-40B4-BE49-F238E27FC236}">
                  <a16:creationId xmlns:a16="http://schemas.microsoft.com/office/drawing/2014/main" id="{7D9815C4-D4D3-46B9-A159-03553F428DAB}"/>
                </a:ext>
              </a:extLst>
            </p:cNvPr>
            <p:cNvSpPr/>
            <p:nvPr/>
          </p:nvSpPr>
          <p:spPr>
            <a:xfrm>
              <a:off x="663191" y="5332937"/>
              <a:ext cx="3737987" cy="882328"/>
            </a:xfrm>
            <a:prstGeom prst="round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E0B12A8-181C-49E7-8230-DA706AEDF35E}"/>
                </a:ext>
              </a:extLst>
            </p:cNvPr>
            <p:cNvSpPr txBox="1"/>
            <p:nvPr/>
          </p:nvSpPr>
          <p:spPr>
            <a:xfrm>
              <a:off x="783513" y="5480567"/>
              <a:ext cx="3476990" cy="615553"/>
            </a:xfrm>
            <a:prstGeom prst="rect">
              <a:avLst/>
            </a:prstGeom>
            <a:noFill/>
          </p:spPr>
          <p:txBody>
            <a:bodyPr wrap="square">
              <a:spAutoFit/>
            </a:bodyPr>
            <a:lstStyle/>
            <a:p>
              <a:pPr algn="ctr"/>
              <a:r>
                <a:rPr lang="en-GB" sz="1700" b="1" i="0" u="none" strike="noStrike" dirty="0">
                  <a:solidFill>
                    <a:schemeClr val="bg1"/>
                  </a:solidFill>
                  <a:effectLst/>
                </a:rPr>
                <a:t>Click here to return to the slide entitled ‘The Race for the Poles’. </a:t>
              </a:r>
              <a:endParaRPr lang="en-GB" sz="1700" b="1" dirty="0">
                <a:solidFill>
                  <a:schemeClr val="bg1"/>
                </a:solidFill>
              </a:endParaRPr>
            </a:p>
          </p:txBody>
        </p:sp>
      </p:grpSp>
      <p:sp>
        <p:nvSpPr>
          <p:cNvPr id="17" name="Rectangle: Rounded Corners 16">
            <a:hlinkClick r:id="rId4" action="ppaction://hlinksldjump"/>
            <a:extLst>
              <a:ext uri="{FF2B5EF4-FFF2-40B4-BE49-F238E27FC236}">
                <a16:creationId xmlns:a16="http://schemas.microsoft.com/office/drawing/2014/main" id="{1E7A4E43-FF47-488F-892B-0BB25D0FF6BE}"/>
              </a:ext>
            </a:extLst>
          </p:cNvPr>
          <p:cNvSpPr/>
          <p:nvPr/>
        </p:nvSpPr>
        <p:spPr>
          <a:xfrm>
            <a:off x="537067" y="5215095"/>
            <a:ext cx="3954546" cy="11640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5467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Diagonal Corners Rounded 51">
            <a:extLst>
              <a:ext uri="{FF2B5EF4-FFF2-40B4-BE49-F238E27FC236}">
                <a16:creationId xmlns:a16="http://schemas.microsoft.com/office/drawing/2014/main" id="{5C5BE5DD-779B-4306-908A-E612727968A2}"/>
              </a:ext>
            </a:extLst>
          </p:cNvPr>
          <p:cNvSpPr/>
          <p:nvPr/>
        </p:nvSpPr>
        <p:spPr>
          <a:xfrm>
            <a:off x="578279" y="5399535"/>
            <a:ext cx="7402171" cy="926722"/>
          </a:xfrm>
          <a:prstGeom prst="round2DiagRect">
            <a:avLst/>
          </a:prstGeom>
          <a:solidFill>
            <a:srgbClr val="8A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Diagonal Corners Rounded 49">
            <a:extLst>
              <a:ext uri="{FF2B5EF4-FFF2-40B4-BE49-F238E27FC236}">
                <a16:creationId xmlns:a16="http://schemas.microsoft.com/office/drawing/2014/main" id="{6F83E2A5-A8E8-4D81-9AF7-805DF0C08EBF}"/>
              </a:ext>
            </a:extLst>
          </p:cNvPr>
          <p:cNvSpPr/>
          <p:nvPr/>
        </p:nvSpPr>
        <p:spPr>
          <a:xfrm>
            <a:off x="578280" y="4373080"/>
            <a:ext cx="7402171" cy="926722"/>
          </a:xfrm>
          <a:prstGeom prst="round2DiagRect">
            <a:avLst/>
          </a:prstGeom>
          <a:solidFill>
            <a:srgbClr val="8A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Diagonal Corners Rounded 47">
            <a:extLst>
              <a:ext uri="{FF2B5EF4-FFF2-40B4-BE49-F238E27FC236}">
                <a16:creationId xmlns:a16="http://schemas.microsoft.com/office/drawing/2014/main" id="{7D2131A3-5AC7-4E32-9350-780D6AC48167}"/>
              </a:ext>
            </a:extLst>
          </p:cNvPr>
          <p:cNvSpPr/>
          <p:nvPr/>
        </p:nvSpPr>
        <p:spPr>
          <a:xfrm>
            <a:off x="578280" y="3341569"/>
            <a:ext cx="7402171" cy="926722"/>
          </a:xfrm>
          <a:prstGeom prst="round2DiagRect">
            <a:avLst/>
          </a:prstGeom>
          <a:solidFill>
            <a:srgbClr val="8A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Diagonal Corners Rounded 45">
            <a:extLst>
              <a:ext uri="{FF2B5EF4-FFF2-40B4-BE49-F238E27FC236}">
                <a16:creationId xmlns:a16="http://schemas.microsoft.com/office/drawing/2014/main" id="{2CCAE31C-7ED4-42BF-92E3-A47D45CFBEEE}"/>
              </a:ext>
            </a:extLst>
          </p:cNvPr>
          <p:cNvSpPr/>
          <p:nvPr/>
        </p:nvSpPr>
        <p:spPr>
          <a:xfrm>
            <a:off x="578281" y="2327510"/>
            <a:ext cx="7402171" cy="926722"/>
          </a:xfrm>
          <a:prstGeom prst="round2DiagRect">
            <a:avLst/>
          </a:prstGeom>
          <a:solidFill>
            <a:srgbClr val="8A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Diagonal Corners Rounded 10">
            <a:extLst>
              <a:ext uri="{FF2B5EF4-FFF2-40B4-BE49-F238E27FC236}">
                <a16:creationId xmlns:a16="http://schemas.microsoft.com/office/drawing/2014/main" id="{69B69CAE-0C59-4B17-8E15-6E914F9CA705}"/>
              </a:ext>
            </a:extLst>
          </p:cNvPr>
          <p:cNvSpPr/>
          <p:nvPr/>
        </p:nvSpPr>
        <p:spPr>
          <a:xfrm>
            <a:off x="600926" y="1309906"/>
            <a:ext cx="7402171" cy="926722"/>
          </a:xfrm>
          <a:prstGeom prst="round2DiagRect">
            <a:avLst/>
          </a:prstGeom>
          <a:solidFill>
            <a:srgbClr val="8A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41DD559-42B7-468F-A00E-2B29F82C19E9}"/>
              </a:ext>
            </a:extLst>
          </p:cNvPr>
          <p:cNvSpPr>
            <a:spLocks noGrp="1"/>
          </p:cNvSpPr>
          <p:nvPr>
            <p:ph type="title"/>
          </p:nvPr>
        </p:nvSpPr>
        <p:spPr>
          <a:xfrm>
            <a:off x="457198" y="478895"/>
            <a:ext cx="8220075" cy="766768"/>
          </a:xfrm>
        </p:spPr>
        <p:txBody>
          <a:bodyPr/>
          <a:lstStyle/>
          <a:p>
            <a:r>
              <a:rPr lang="en-GB" dirty="0"/>
              <a:t>Glossary</a:t>
            </a:r>
          </a:p>
        </p:txBody>
      </p:sp>
      <p:sp>
        <p:nvSpPr>
          <p:cNvPr id="4" name="TextBox 3">
            <a:extLst>
              <a:ext uri="{FF2B5EF4-FFF2-40B4-BE49-F238E27FC236}">
                <a16:creationId xmlns:a16="http://schemas.microsoft.com/office/drawing/2014/main" id="{160B4968-DDD6-4093-B63B-16F4200313F8}"/>
              </a:ext>
            </a:extLst>
          </p:cNvPr>
          <p:cNvSpPr txBox="1"/>
          <p:nvPr/>
        </p:nvSpPr>
        <p:spPr>
          <a:xfrm>
            <a:off x="749486" y="1351076"/>
            <a:ext cx="6593747" cy="877163"/>
          </a:xfrm>
          <a:prstGeom prst="rect">
            <a:avLst/>
          </a:prstGeom>
          <a:noFill/>
        </p:spPr>
        <p:txBody>
          <a:bodyPr wrap="square">
            <a:spAutoFit/>
          </a:bodyPr>
          <a:lstStyle/>
          <a:p>
            <a:r>
              <a:rPr lang="en-GB" sz="1700" b="1" i="0" u="none" strike="noStrike" dirty="0">
                <a:solidFill>
                  <a:srgbClr val="000000"/>
                </a:solidFill>
                <a:effectLst/>
              </a:rPr>
              <a:t>foreword </a:t>
            </a:r>
            <a:r>
              <a:rPr lang="en-GB" sz="1700" b="0" i="0" u="none" strike="noStrike" dirty="0">
                <a:solidFill>
                  <a:srgbClr val="000000"/>
                </a:solidFill>
                <a:effectLst/>
              </a:rPr>
              <a:t>– A short introduction to a book, usually written by another author, giving further information about the content of the text.</a:t>
            </a:r>
            <a:endParaRPr lang="en-GB" sz="1700" dirty="0"/>
          </a:p>
        </p:txBody>
      </p:sp>
      <p:sp>
        <p:nvSpPr>
          <p:cNvPr id="6" name="Rectangle 5">
            <a:hlinkClick r:id="rId2"/>
            <a:extLst>
              <a:ext uri="{FF2B5EF4-FFF2-40B4-BE49-F238E27FC236}">
                <a16:creationId xmlns:a16="http://schemas.microsoft.com/office/drawing/2014/main" id="{B5686FEA-FFE4-4728-B6E4-DDA3E7FCC062}"/>
              </a:ext>
            </a:extLst>
          </p:cNvPr>
          <p:cNvSpPr/>
          <p:nvPr/>
        </p:nvSpPr>
        <p:spPr>
          <a:xfrm>
            <a:off x="8422546" y="6644080"/>
            <a:ext cx="721453" cy="213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ADC158D6-54B7-48C8-BB12-E3AE54C8B91B}"/>
              </a:ext>
            </a:extLst>
          </p:cNvPr>
          <p:cNvGrpSpPr/>
          <p:nvPr/>
        </p:nvGrpSpPr>
        <p:grpSpPr>
          <a:xfrm>
            <a:off x="7491792" y="1284504"/>
            <a:ext cx="1360272" cy="977319"/>
            <a:chOff x="7411330" y="1569850"/>
            <a:chExt cx="1057408" cy="759720"/>
          </a:xfrm>
        </p:grpSpPr>
        <p:sp>
          <p:nvSpPr>
            <p:cNvPr id="10" name="Oval 9">
              <a:extLst>
                <a:ext uri="{FF2B5EF4-FFF2-40B4-BE49-F238E27FC236}">
                  <a16:creationId xmlns:a16="http://schemas.microsoft.com/office/drawing/2014/main" id="{B738278F-5599-47B1-9646-34B0F162F905}"/>
                </a:ext>
              </a:extLst>
            </p:cNvPr>
            <p:cNvSpPr/>
            <p:nvPr/>
          </p:nvSpPr>
          <p:spPr>
            <a:xfrm>
              <a:off x="7411330" y="1569850"/>
              <a:ext cx="759720" cy="759720"/>
            </a:xfrm>
            <a:prstGeom prst="ellipse">
              <a:avLst/>
            </a:prstGeom>
            <a:solidFill>
              <a:schemeClr val="bg1"/>
            </a:solidFill>
            <a:ln>
              <a:solidFill>
                <a:srgbClr val="8AC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24974DC-97F8-43BE-9FB2-E99030BB7292}"/>
                </a:ext>
              </a:extLst>
            </p:cNvPr>
            <p:cNvSpPr txBox="1"/>
            <p:nvPr/>
          </p:nvSpPr>
          <p:spPr>
            <a:xfrm>
              <a:off x="7529172" y="1806969"/>
              <a:ext cx="939566" cy="369332"/>
            </a:xfrm>
            <a:prstGeom prst="rect">
              <a:avLst/>
            </a:prstGeom>
            <a:noFill/>
          </p:spPr>
          <p:txBody>
            <a:bodyPr wrap="square" rtlCol="0">
              <a:spAutoFit/>
            </a:bodyPr>
            <a:lstStyle/>
            <a:p>
              <a:r>
                <a:rPr lang="en-GB" b="1" dirty="0">
                  <a:solidFill>
                    <a:srgbClr val="009386"/>
                  </a:solidFill>
                </a:rPr>
                <a:t>back</a:t>
              </a:r>
            </a:p>
          </p:txBody>
        </p:sp>
      </p:grpSp>
      <p:sp>
        <p:nvSpPr>
          <p:cNvPr id="15" name="TextBox 14">
            <a:extLst>
              <a:ext uri="{FF2B5EF4-FFF2-40B4-BE49-F238E27FC236}">
                <a16:creationId xmlns:a16="http://schemas.microsoft.com/office/drawing/2014/main" id="{9BA77EE4-415E-4BEB-86F7-294AF242C1D5}"/>
              </a:ext>
            </a:extLst>
          </p:cNvPr>
          <p:cNvSpPr txBox="1"/>
          <p:nvPr/>
        </p:nvSpPr>
        <p:spPr>
          <a:xfrm>
            <a:off x="729077" y="2342030"/>
            <a:ext cx="6593747" cy="877163"/>
          </a:xfrm>
          <a:prstGeom prst="rect">
            <a:avLst/>
          </a:prstGeom>
          <a:noFill/>
        </p:spPr>
        <p:txBody>
          <a:bodyPr wrap="square">
            <a:spAutoFit/>
          </a:bodyPr>
          <a:lstStyle/>
          <a:p>
            <a:r>
              <a:rPr lang="en-GB" sz="1700" b="1" i="0" u="none" strike="noStrike" dirty="0">
                <a:solidFill>
                  <a:srgbClr val="000000"/>
                </a:solidFill>
                <a:effectLst/>
              </a:rPr>
              <a:t>frostbite</a:t>
            </a:r>
            <a:r>
              <a:rPr lang="en-GB" sz="1700" b="0" i="0" u="none" strike="noStrike" dirty="0">
                <a:solidFill>
                  <a:srgbClr val="000000"/>
                </a:solidFill>
                <a:effectLst/>
              </a:rPr>
              <a:t> - Damage to parts of the body caused by freezing. The most common parts of the body that one can damage and lose are the fingers, the toes, the ears and the nose.</a:t>
            </a:r>
            <a:endParaRPr lang="en-GB" sz="1700" dirty="0"/>
          </a:p>
        </p:txBody>
      </p:sp>
      <p:sp>
        <p:nvSpPr>
          <p:cNvPr id="22" name="TextBox 21">
            <a:extLst>
              <a:ext uri="{FF2B5EF4-FFF2-40B4-BE49-F238E27FC236}">
                <a16:creationId xmlns:a16="http://schemas.microsoft.com/office/drawing/2014/main" id="{198BBD33-E785-414A-BCB7-B9599DEFF416}"/>
              </a:ext>
            </a:extLst>
          </p:cNvPr>
          <p:cNvSpPr txBox="1"/>
          <p:nvPr/>
        </p:nvSpPr>
        <p:spPr>
          <a:xfrm>
            <a:off x="729077" y="3620264"/>
            <a:ext cx="6593747" cy="353943"/>
          </a:xfrm>
          <a:prstGeom prst="rect">
            <a:avLst/>
          </a:prstGeom>
          <a:noFill/>
        </p:spPr>
        <p:txBody>
          <a:bodyPr wrap="square">
            <a:spAutoFit/>
          </a:bodyPr>
          <a:lstStyle/>
          <a:p>
            <a:r>
              <a:rPr lang="en-GB" sz="1700" b="1" i="0" u="none" strike="noStrike" dirty="0">
                <a:solidFill>
                  <a:srgbClr val="000000"/>
                </a:solidFill>
                <a:effectLst/>
              </a:rPr>
              <a:t>research</a:t>
            </a:r>
            <a:r>
              <a:rPr lang="en-GB" sz="1700" b="0" i="0" u="none" strike="noStrike" dirty="0">
                <a:solidFill>
                  <a:srgbClr val="000000"/>
                </a:solidFill>
                <a:effectLst/>
              </a:rPr>
              <a:t> - In-depth investigation of an area.</a:t>
            </a:r>
            <a:endParaRPr lang="en-GB" sz="1700" dirty="0"/>
          </a:p>
        </p:txBody>
      </p:sp>
      <p:sp>
        <p:nvSpPr>
          <p:cNvPr id="27" name="TextBox 26">
            <a:extLst>
              <a:ext uri="{FF2B5EF4-FFF2-40B4-BE49-F238E27FC236}">
                <a16:creationId xmlns:a16="http://schemas.microsoft.com/office/drawing/2014/main" id="{44629216-D7CB-40F8-B4ED-FAC828E091DC}"/>
              </a:ext>
            </a:extLst>
          </p:cNvPr>
          <p:cNvSpPr txBox="1"/>
          <p:nvPr/>
        </p:nvSpPr>
        <p:spPr>
          <a:xfrm>
            <a:off x="729842" y="4538928"/>
            <a:ext cx="6593747" cy="615553"/>
          </a:xfrm>
          <a:prstGeom prst="rect">
            <a:avLst/>
          </a:prstGeom>
          <a:noFill/>
        </p:spPr>
        <p:txBody>
          <a:bodyPr wrap="square">
            <a:spAutoFit/>
          </a:bodyPr>
          <a:lstStyle/>
          <a:p>
            <a:r>
              <a:rPr lang="en-GB" sz="1700" b="1" i="0" u="none" strike="noStrike" dirty="0">
                <a:solidFill>
                  <a:srgbClr val="000000"/>
                </a:solidFill>
                <a:effectLst/>
              </a:rPr>
              <a:t>sextant</a:t>
            </a:r>
            <a:r>
              <a:rPr lang="en-GB" sz="1700" b="0" i="0" u="none" strike="noStrike" dirty="0">
                <a:solidFill>
                  <a:srgbClr val="000000"/>
                </a:solidFill>
                <a:effectLst/>
              </a:rPr>
              <a:t> - The main instrument used for navigation until the development of GPS technology.</a:t>
            </a:r>
            <a:endParaRPr lang="en-GB" sz="1700" dirty="0"/>
          </a:p>
        </p:txBody>
      </p:sp>
      <p:sp>
        <p:nvSpPr>
          <p:cNvPr id="41" name="TextBox 40">
            <a:extLst>
              <a:ext uri="{FF2B5EF4-FFF2-40B4-BE49-F238E27FC236}">
                <a16:creationId xmlns:a16="http://schemas.microsoft.com/office/drawing/2014/main" id="{430CC4DE-7304-4394-90AA-F462489BB511}"/>
              </a:ext>
            </a:extLst>
          </p:cNvPr>
          <p:cNvSpPr txBox="1"/>
          <p:nvPr/>
        </p:nvSpPr>
        <p:spPr>
          <a:xfrm>
            <a:off x="729076" y="5422023"/>
            <a:ext cx="6593747" cy="877163"/>
          </a:xfrm>
          <a:prstGeom prst="rect">
            <a:avLst/>
          </a:prstGeom>
          <a:noFill/>
        </p:spPr>
        <p:txBody>
          <a:bodyPr wrap="square">
            <a:spAutoFit/>
          </a:bodyPr>
          <a:lstStyle/>
          <a:p>
            <a:r>
              <a:rPr lang="en-GB" sz="1700" b="1" i="0" u="none" strike="noStrike" dirty="0">
                <a:solidFill>
                  <a:srgbClr val="000000"/>
                </a:solidFill>
                <a:effectLst/>
              </a:rPr>
              <a:t>White supremacist</a:t>
            </a:r>
            <a:r>
              <a:rPr lang="en-GB" sz="1700" b="0" i="0" u="none" strike="noStrike" dirty="0">
                <a:solidFill>
                  <a:srgbClr val="000000"/>
                </a:solidFill>
                <a:effectLst/>
              </a:rPr>
              <a:t> - A person who believes that the White race is superior to other races and that White people should have control over people of other races.</a:t>
            </a:r>
            <a:endParaRPr lang="en-GB" sz="1700" dirty="0"/>
          </a:p>
        </p:txBody>
      </p:sp>
      <p:grpSp>
        <p:nvGrpSpPr>
          <p:cNvPr id="53" name="Group 52">
            <a:extLst>
              <a:ext uri="{FF2B5EF4-FFF2-40B4-BE49-F238E27FC236}">
                <a16:creationId xmlns:a16="http://schemas.microsoft.com/office/drawing/2014/main" id="{DC94DFA3-E19F-4051-9EA5-8C47D6408E11}"/>
              </a:ext>
            </a:extLst>
          </p:cNvPr>
          <p:cNvGrpSpPr/>
          <p:nvPr/>
        </p:nvGrpSpPr>
        <p:grpSpPr>
          <a:xfrm>
            <a:off x="7491792" y="2311855"/>
            <a:ext cx="1360272" cy="977319"/>
            <a:chOff x="7411330" y="1569850"/>
            <a:chExt cx="1057408" cy="759720"/>
          </a:xfrm>
        </p:grpSpPr>
        <p:sp>
          <p:nvSpPr>
            <p:cNvPr id="54" name="Oval 53">
              <a:extLst>
                <a:ext uri="{FF2B5EF4-FFF2-40B4-BE49-F238E27FC236}">
                  <a16:creationId xmlns:a16="http://schemas.microsoft.com/office/drawing/2014/main" id="{037841A6-BE1C-42F8-BEA7-0456F9FC2129}"/>
                </a:ext>
              </a:extLst>
            </p:cNvPr>
            <p:cNvSpPr/>
            <p:nvPr/>
          </p:nvSpPr>
          <p:spPr>
            <a:xfrm>
              <a:off x="7411330" y="1569850"/>
              <a:ext cx="759720" cy="759720"/>
            </a:xfrm>
            <a:prstGeom prst="ellipse">
              <a:avLst/>
            </a:prstGeom>
            <a:solidFill>
              <a:schemeClr val="bg1"/>
            </a:solidFill>
            <a:ln>
              <a:solidFill>
                <a:srgbClr val="8AC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EAEA9EB3-605A-4D15-A93F-F42BB88D187D}"/>
                </a:ext>
              </a:extLst>
            </p:cNvPr>
            <p:cNvSpPr txBox="1"/>
            <p:nvPr/>
          </p:nvSpPr>
          <p:spPr>
            <a:xfrm>
              <a:off x="7529172" y="1806969"/>
              <a:ext cx="939566" cy="369332"/>
            </a:xfrm>
            <a:prstGeom prst="rect">
              <a:avLst/>
            </a:prstGeom>
            <a:noFill/>
          </p:spPr>
          <p:txBody>
            <a:bodyPr wrap="square" rtlCol="0">
              <a:spAutoFit/>
            </a:bodyPr>
            <a:lstStyle/>
            <a:p>
              <a:r>
                <a:rPr lang="en-GB" b="1" dirty="0">
                  <a:solidFill>
                    <a:srgbClr val="009386"/>
                  </a:solidFill>
                </a:rPr>
                <a:t>back</a:t>
              </a:r>
            </a:p>
          </p:txBody>
        </p:sp>
      </p:grpSp>
      <p:grpSp>
        <p:nvGrpSpPr>
          <p:cNvPr id="56" name="Group 55">
            <a:extLst>
              <a:ext uri="{FF2B5EF4-FFF2-40B4-BE49-F238E27FC236}">
                <a16:creationId xmlns:a16="http://schemas.microsoft.com/office/drawing/2014/main" id="{126CA32E-9CB8-43F8-A18E-ED5EE30D584D}"/>
              </a:ext>
            </a:extLst>
          </p:cNvPr>
          <p:cNvGrpSpPr/>
          <p:nvPr/>
        </p:nvGrpSpPr>
        <p:grpSpPr>
          <a:xfrm>
            <a:off x="7511651" y="3339206"/>
            <a:ext cx="1360272" cy="977319"/>
            <a:chOff x="7411330" y="1569850"/>
            <a:chExt cx="1057408" cy="759720"/>
          </a:xfrm>
        </p:grpSpPr>
        <p:sp>
          <p:nvSpPr>
            <p:cNvPr id="57" name="Oval 56">
              <a:extLst>
                <a:ext uri="{FF2B5EF4-FFF2-40B4-BE49-F238E27FC236}">
                  <a16:creationId xmlns:a16="http://schemas.microsoft.com/office/drawing/2014/main" id="{603F1BD0-CAE9-42AC-A581-7D5531FD6E26}"/>
                </a:ext>
              </a:extLst>
            </p:cNvPr>
            <p:cNvSpPr/>
            <p:nvPr/>
          </p:nvSpPr>
          <p:spPr>
            <a:xfrm>
              <a:off x="7411330" y="1569850"/>
              <a:ext cx="759720" cy="759720"/>
            </a:xfrm>
            <a:prstGeom prst="ellipse">
              <a:avLst/>
            </a:prstGeom>
            <a:solidFill>
              <a:schemeClr val="bg1"/>
            </a:solidFill>
            <a:ln>
              <a:solidFill>
                <a:srgbClr val="8AC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62918B42-46EA-4D1A-87EC-142472A7541D}"/>
                </a:ext>
              </a:extLst>
            </p:cNvPr>
            <p:cNvSpPr txBox="1"/>
            <p:nvPr/>
          </p:nvSpPr>
          <p:spPr>
            <a:xfrm>
              <a:off x="7529172" y="1806969"/>
              <a:ext cx="939566" cy="369332"/>
            </a:xfrm>
            <a:prstGeom prst="rect">
              <a:avLst/>
            </a:prstGeom>
            <a:noFill/>
          </p:spPr>
          <p:txBody>
            <a:bodyPr wrap="square" rtlCol="0">
              <a:spAutoFit/>
            </a:bodyPr>
            <a:lstStyle/>
            <a:p>
              <a:r>
                <a:rPr lang="en-GB" b="1" dirty="0">
                  <a:solidFill>
                    <a:srgbClr val="009386"/>
                  </a:solidFill>
                </a:rPr>
                <a:t>back</a:t>
              </a:r>
            </a:p>
          </p:txBody>
        </p:sp>
      </p:grpSp>
      <p:grpSp>
        <p:nvGrpSpPr>
          <p:cNvPr id="59" name="Group 58">
            <a:extLst>
              <a:ext uri="{FF2B5EF4-FFF2-40B4-BE49-F238E27FC236}">
                <a16:creationId xmlns:a16="http://schemas.microsoft.com/office/drawing/2014/main" id="{5A33DC7A-7356-446A-AB98-3EF8C529C70A}"/>
              </a:ext>
            </a:extLst>
          </p:cNvPr>
          <p:cNvGrpSpPr/>
          <p:nvPr/>
        </p:nvGrpSpPr>
        <p:grpSpPr>
          <a:xfrm>
            <a:off x="7511651" y="4373080"/>
            <a:ext cx="1360272" cy="977319"/>
            <a:chOff x="7411330" y="1569850"/>
            <a:chExt cx="1057408" cy="759720"/>
          </a:xfrm>
        </p:grpSpPr>
        <p:sp>
          <p:nvSpPr>
            <p:cNvPr id="60" name="Oval 59">
              <a:extLst>
                <a:ext uri="{FF2B5EF4-FFF2-40B4-BE49-F238E27FC236}">
                  <a16:creationId xmlns:a16="http://schemas.microsoft.com/office/drawing/2014/main" id="{4DE26106-47A5-44A0-9572-58DFE4BCA8E6}"/>
                </a:ext>
              </a:extLst>
            </p:cNvPr>
            <p:cNvSpPr/>
            <p:nvPr/>
          </p:nvSpPr>
          <p:spPr>
            <a:xfrm>
              <a:off x="7411330" y="1569850"/>
              <a:ext cx="759720" cy="759720"/>
            </a:xfrm>
            <a:prstGeom prst="ellipse">
              <a:avLst/>
            </a:prstGeom>
            <a:solidFill>
              <a:schemeClr val="bg1"/>
            </a:solidFill>
            <a:ln>
              <a:solidFill>
                <a:srgbClr val="8AC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EB4A8B51-6E51-415D-8EF6-0CC3AC2B585B}"/>
                </a:ext>
              </a:extLst>
            </p:cNvPr>
            <p:cNvSpPr txBox="1"/>
            <p:nvPr/>
          </p:nvSpPr>
          <p:spPr>
            <a:xfrm>
              <a:off x="7529172" y="1806969"/>
              <a:ext cx="939566" cy="369332"/>
            </a:xfrm>
            <a:prstGeom prst="rect">
              <a:avLst/>
            </a:prstGeom>
            <a:noFill/>
          </p:spPr>
          <p:txBody>
            <a:bodyPr wrap="square" rtlCol="0">
              <a:spAutoFit/>
            </a:bodyPr>
            <a:lstStyle/>
            <a:p>
              <a:r>
                <a:rPr lang="en-GB" b="1" dirty="0">
                  <a:solidFill>
                    <a:srgbClr val="009386"/>
                  </a:solidFill>
                </a:rPr>
                <a:t>back</a:t>
              </a:r>
            </a:p>
          </p:txBody>
        </p:sp>
      </p:grpSp>
      <p:grpSp>
        <p:nvGrpSpPr>
          <p:cNvPr id="62" name="Group 61">
            <a:extLst>
              <a:ext uri="{FF2B5EF4-FFF2-40B4-BE49-F238E27FC236}">
                <a16:creationId xmlns:a16="http://schemas.microsoft.com/office/drawing/2014/main" id="{DCE64265-6E97-4CA9-ABBA-6A6FF1BAADB8}"/>
              </a:ext>
            </a:extLst>
          </p:cNvPr>
          <p:cNvGrpSpPr/>
          <p:nvPr/>
        </p:nvGrpSpPr>
        <p:grpSpPr>
          <a:xfrm>
            <a:off x="7491104" y="5398074"/>
            <a:ext cx="1360272" cy="977319"/>
            <a:chOff x="7411330" y="1569850"/>
            <a:chExt cx="1057408" cy="759720"/>
          </a:xfrm>
        </p:grpSpPr>
        <p:sp>
          <p:nvSpPr>
            <p:cNvPr id="63" name="Oval 62">
              <a:extLst>
                <a:ext uri="{FF2B5EF4-FFF2-40B4-BE49-F238E27FC236}">
                  <a16:creationId xmlns:a16="http://schemas.microsoft.com/office/drawing/2014/main" id="{22C06972-840E-4ABE-B6E9-3AFB88049421}"/>
                </a:ext>
              </a:extLst>
            </p:cNvPr>
            <p:cNvSpPr/>
            <p:nvPr/>
          </p:nvSpPr>
          <p:spPr>
            <a:xfrm>
              <a:off x="7411330" y="1569850"/>
              <a:ext cx="759720" cy="759720"/>
            </a:xfrm>
            <a:prstGeom prst="ellipse">
              <a:avLst/>
            </a:prstGeom>
            <a:solidFill>
              <a:schemeClr val="bg1"/>
            </a:solidFill>
            <a:ln>
              <a:solidFill>
                <a:srgbClr val="8AC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B7C4AD55-F996-4AA1-9176-82D07D6EA33D}"/>
                </a:ext>
              </a:extLst>
            </p:cNvPr>
            <p:cNvSpPr txBox="1"/>
            <p:nvPr/>
          </p:nvSpPr>
          <p:spPr>
            <a:xfrm>
              <a:off x="7529172" y="1806969"/>
              <a:ext cx="939566" cy="369332"/>
            </a:xfrm>
            <a:prstGeom prst="rect">
              <a:avLst/>
            </a:prstGeom>
            <a:noFill/>
          </p:spPr>
          <p:txBody>
            <a:bodyPr wrap="square" rtlCol="0">
              <a:spAutoFit/>
            </a:bodyPr>
            <a:lstStyle/>
            <a:p>
              <a:r>
                <a:rPr lang="en-GB" b="1" dirty="0">
                  <a:solidFill>
                    <a:srgbClr val="009386"/>
                  </a:solidFill>
                </a:rPr>
                <a:t>back</a:t>
              </a:r>
            </a:p>
          </p:txBody>
        </p:sp>
      </p:grpSp>
      <p:sp>
        <p:nvSpPr>
          <p:cNvPr id="65" name="Oval 64">
            <a:hlinkClick r:id="rId3" action="ppaction://hlinksldjump"/>
            <a:extLst>
              <a:ext uri="{FF2B5EF4-FFF2-40B4-BE49-F238E27FC236}">
                <a16:creationId xmlns:a16="http://schemas.microsoft.com/office/drawing/2014/main" id="{DD14AD97-7F31-45E1-9C50-4A17451772D0}"/>
              </a:ext>
            </a:extLst>
          </p:cNvPr>
          <p:cNvSpPr/>
          <p:nvPr/>
        </p:nvSpPr>
        <p:spPr>
          <a:xfrm>
            <a:off x="7473621" y="3330401"/>
            <a:ext cx="1165622" cy="10140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hlinkClick r:id="rId3" action="ppaction://hlinksldjump"/>
            <a:extLst>
              <a:ext uri="{FF2B5EF4-FFF2-40B4-BE49-F238E27FC236}">
                <a16:creationId xmlns:a16="http://schemas.microsoft.com/office/drawing/2014/main" id="{D3BFF8CA-0CB2-4652-BBBE-D829CAFF92EF}"/>
              </a:ext>
            </a:extLst>
          </p:cNvPr>
          <p:cNvSpPr/>
          <p:nvPr/>
        </p:nvSpPr>
        <p:spPr>
          <a:xfrm>
            <a:off x="7400097" y="2284303"/>
            <a:ext cx="1165622" cy="10140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hlinkClick r:id="rId4" action="ppaction://hlinksldjump"/>
            <a:extLst>
              <a:ext uri="{FF2B5EF4-FFF2-40B4-BE49-F238E27FC236}">
                <a16:creationId xmlns:a16="http://schemas.microsoft.com/office/drawing/2014/main" id="{7C810F33-8BD8-4F8F-81DB-2577B0FC2DB9}"/>
              </a:ext>
            </a:extLst>
          </p:cNvPr>
          <p:cNvSpPr/>
          <p:nvPr/>
        </p:nvSpPr>
        <p:spPr>
          <a:xfrm>
            <a:off x="7396953" y="5379019"/>
            <a:ext cx="1165622" cy="10140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hlinkClick r:id="rId5" action="ppaction://hlinksldjump"/>
            <a:extLst>
              <a:ext uri="{FF2B5EF4-FFF2-40B4-BE49-F238E27FC236}">
                <a16:creationId xmlns:a16="http://schemas.microsoft.com/office/drawing/2014/main" id="{507BD3A4-64E6-4E68-A5B3-868B4671688E}"/>
              </a:ext>
            </a:extLst>
          </p:cNvPr>
          <p:cNvSpPr/>
          <p:nvPr/>
        </p:nvSpPr>
        <p:spPr>
          <a:xfrm>
            <a:off x="7401548" y="1261318"/>
            <a:ext cx="1165622" cy="10140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hlinkClick r:id="rId6" action="ppaction://hlinksldjump"/>
            <a:extLst>
              <a:ext uri="{FF2B5EF4-FFF2-40B4-BE49-F238E27FC236}">
                <a16:creationId xmlns:a16="http://schemas.microsoft.com/office/drawing/2014/main" id="{80870DA3-48F1-4339-B41C-09400509E54A}"/>
              </a:ext>
            </a:extLst>
          </p:cNvPr>
          <p:cNvSpPr/>
          <p:nvPr/>
        </p:nvSpPr>
        <p:spPr>
          <a:xfrm>
            <a:off x="7417500" y="4334879"/>
            <a:ext cx="1165622" cy="101405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7833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87948850-BBC2-448F-AE1E-0DA071788B55}"/>
              </a:ext>
            </a:extLst>
          </p:cNvPr>
          <p:cNvSpPr/>
          <p:nvPr/>
        </p:nvSpPr>
        <p:spPr>
          <a:xfrm>
            <a:off x="3959604" y="2975994"/>
            <a:ext cx="1224792" cy="906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2"/>
            <a:extLst>
              <a:ext uri="{FF2B5EF4-FFF2-40B4-BE49-F238E27FC236}">
                <a16:creationId xmlns:a16="http://schemas.microsoft.com/office/drawing/2014/main" id="{A42F56BC-C449-42BF-965D-2FFAC8EFE809}"/>
              </a:ext>
            </a:extLst>
          </p:cNvPr>
          <p:cNvSpPr/>
          <p:nvPr/>
        </p:nvSpPr>
        <p:spPr>
          <a:xfrm>
            <a:off x="8422546" y="6132352"/>
            <a:ext cx="721453" cy="725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25E09-D2D5-46A3-8DA9-F3AB1010AFC1}"/>
              </a:ext>
            </a:extLst>
          </p:cNvPr>
          <p:cNvSpPr>
            <a:spLocks noGrp="1"/>
          </p:cNvSpPr>
          <p:nvPr>
            <p:ph type="title"/>
          </p:nvPr>
        </p:nvSpPr>
        <p:spPr/>
        <p:txBody>
          <a:bodyPr/>
          <a:lstStyle/>
          <a:p>
            <a:r>
              <a:rPr lang="en-GB" b="1" i="0" u="none" strike="noStrike" dirty="0">
                <a:solidFill>
                  <a:srgbClr val="000000"/>
                </a:solidFill>
                <a:effectLst/>
                <a:latin typeface="+mn-lt"/>
              </a:rPr>
              <a:t>Who Was Matthew Henson?</a:t>
            </a:r>
            <a:endParaRPr lang="en-GB" dirty="0">
              <a:latin typeface="+mn-lt"/>
            </a:endParaRPr>
          </a:p>
        </p:txBody>
      </p:sp>
      <p:sp>
        <p:nvSpPr>
          <p:cNvPr id="4" name="Rectangle 3">
            <a:hlinkClick r:id="rId2"/>
            <a:extLst>
              <a:ext uri="{FF2B5EF4-FFF2-40B4-BE49-F238E27FC236}">
                <a16:creationId xmlns:a16="http://schemas.microsoft.com/office/drawing/2014/main" id="{052A2ECE-447F-4CB5-B64A-20A9CBD33CD9}"/>
              </a:ext>
            </a:extLst>
          </p:cNvPr>
          <p:cNvSpPr/>
          <p:nvPr/>
        </p:nvSpPr>
        <p:spPr>
          <a:xfrm>
            <a:off x="8422546" y="6635692"/>
            <a:ext cx="721453" cy="22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98A3E68-B5F8-4E72-8071-9392F5BCA9CA}"/>
              </a:ext>
            </a:extLst>
          </p:cNvPr>
          <p:cNvSpPr txBox="1"/>
          <p:nvPr/>
        </p:nvSpPr>
        <p:spPr>
          <a:xfrm>
            <a:off x="541090" y="1328938"/>
            <a:ext cx="8014147" cy="615553"/>
          </a:xfrm>
          <a:prstGeom prst="rect">
            <a:avLst/>
          </a:prstGeom>
          <a:noFill/>
        </p:spPr>
        <p:txBody>
          <a:bodyPr wrap="square">
            <a:spAutoFit/>
          </a:bodyPr>
          <a:lstStyle/>
          <a:p>
            <a:pPr algn="just"/>
            <a:r>
              <a:rPr lang="en-GB" sz="1700" b="0" i="0" u="none" strike="noStrike" dirty="0">
                <a:solidFill>
                  <a:srgbClr val="000000"/>
                </a:solidFill>
                <a:effectLst/>
              </a:rPr>
              <a:t>Matthew Henson was a Black American explorer who made outstanding contributions in the fields of exploration, discovery and </a:t>
            </a:r>
            <a:r>
              <a:rPr lang="en-GB" sz="1700" b="1" i="0" u="none" strike="noStrike" dirty="0">
                <a:solidFill>
                  <a:srgbClr val="000000"/>
                </a:solidFill>
                <a:effectLst/>
                <a:hlinkClick r:id="rId3" action="ppaction://hlinksldjump"/>
              </a:rPr>
              <a:t>research</a:t>
            </a:r>
            <a:r>
              <a:rPr lang="en-GB" sz="1700" b="0" i="0" u="none" strike="noStrike" dirty="0">
                <a:solidFill>
                  <a:srgbClr val="000000"/>
                </a:solidFill>
                <a:effectLst/>
              </a:rPr>
              <a:t>. </a:t>
            </a:r>
            <a:endParaRPr lang="en-GB" sz="1700" dirty="0"/>
          </a:p>
        </p:txBody>
      </p:sp>
      <p:sp>
        <p:nvSpPr>
          <p:cNvPr id="8" name="TextBox 7">
            <a:extLst>
              <a:ext uri="{FF2B5EF4-FFF2-40B4-BE49-F238E27FC236}">
                <a16:creationId xmlns:a16="http://schemas.microsoft.com/office/drawing/2014/main" id="{D725EAE3-B418-4725-9E23-025187F48FEB}"/>
              </a:ext>
            </a:extLst>
          </p:cNvPr>
          <p:cNvSpPr txBox="1"/>
          <p:nvPr/>
        </p:nvSpPr>
        <p:spPr>
          <a:xfrm>
            <a:off x="549479" y="1949649"/>
            <a:ext cx="7973736" cy="877163"/>
          </a:xfrm>
          <a:prstGeom prst="rect">
            <a:avLst/>
          </a:prstGeom>
          <a:noFill/>
        </p:spPr>
        <p:txBody>
          <a:bodyPr wrap="square">
            <a:spAutoFit/>
          </a:bodyPr>
          <a:lstStyle/>
          <a:p>
            <a:pPr algn="just"/>
            <a:r>
              <a:rPr lang="en-GB" sz="1700" b="0" i="0" u="none" strike="noStrike" dirty="0">
                <a:solidFill>
                  <a:srgbClr val="000000"/>
                </a:solidFill>
                <a:effectLst/>
              </a:rPr>
              <a:t>Although he has been credited with being the first person to reach the North Pole, for many years the credit of this achievement went to Robert Peary, a White man who he worked for.</a:t>
            </a:r>
            <a:endParaRPr lang="en-GB" sz="1700" dirty="0"/>
          </a:p>
        </p:txBody>
      </p:sp>
      <p:grpSp>
        <p:nvGrpSpPr>
          <p:cNvPr id="25" name="Group 24">
            <a:extLst>
              <a:ext uri="{FF2B5EF4-FFF2-40B4-BE49-F238E27FC236}">
                <a16:creationId xmlns:a16="http://schemas.microsoft.com/office/drawing/2014/main" id="{82FE1B6F-F530-441A-A2DE-977F13EA6014}"/>
              </a:ext>
            </a:extLst>
          </p:cNvPr>
          <p:cNvGrpSpPr/>
          <p:nvPr/>
        </p:nvGrpSpPr>
        <p:grpSpPr>
          <a:xfrm>
            <a:off x="524312" y="2885535"/>
            <a:ext cx="6346271" cy="1754232"/>
            <a:chOff x="524312" y="2885535"/>
            <a:chExt cx="6346271" cy="1754232"/>
          </a:xfrm>
        </p:grpSpPr>
        <p:sp>
          <p:nvSpPr>
            <p:cNvPr id="19" name="Rectangle 18">
              <a:extLst>
                <a:ext uri="{FF2B5EF4-FFF2-40B4-BE49-F238E27FC236}">
                  <a16:creationId xmlns:a16="http://schemas.microsoft.com/office/drawing/2014/main" id="{02DDFD92-83AE-44C5-A9E1-4BAFF852ACD7}"/>
                </a:ext>
              </a:extLst>
            </p:cNvPr>
            <p:cNvSpPr/>
            <p:nvPr/>
          </p:nvSpPr>
          <p:spPr>
            <a:xfrm>
              <a:off x="524312" y="2885535"/>
              <a:ext cx="6346271" cy="1754232"/>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55BED01-BA02-4CF0-9EA6-89409E67874E}"/>
                </a:ext>
              </a:extLst>
            </p:cNvPr>
            <p:cNvSpPr txBox="1"/>
            <p:nvPr/>
          </p:nvSpPr>
          <p:spPr>
            <a:xfrm>
              <a:off x="569117" y="2935869"/>
              <a:ext cx="4780279" cy="1661993"/>
            </a:xfrm>
            <a:prstGeom prst="rect">
              <a:avLst/>
            </a:prstGeom>
            <a:noFill/>
          </p:spPr>
          <p:txBody>
            <a:bodyPr wrap="square">
              <a:spAutoFit/>
            </a:bodyPr>
            <a:lstStyle/>
            <a:p>
              <a:pPr algn="just"/>
              <a:r>
                <a:rPr lang="en-GB" sz="1700" b="0" i="0" u="none" strike="noStrike" dirty="0">
                  <a:solidFill>
                    <a:srgbClr val="000000"/>
                  </a:solidFill>
                  <a:effectLst/>
                </a:rPr>
                <a:t>Peary claimed to have reached the North Pole on April 6</a:t>
              </a:r>
              <a:r>
                <a:rPr lang="en-GB" sz="1700" b="0" i="0" u="none" strike="noStrike" baseline="30000" dirty="0">
                  <a:solidFill>
                    <a:srgbClr val="000000"/>
                  </a:solidFill>
                  <a:effectLst/>
                </a:rPr>
                <a:t>th</a:t>
              </a:r>
              <a:r>
                <a:rPr lang="en-GB" sz="1700" b="0" i="0" u="none" strike="noStrike" dirty="0">
                  <a:solidFill>
                    <a:srgbClr val="000000"/>
                  </a:solidFill>
                  <a:effectLst/>
                </a:rPr>
                <a:t> 1909. Modern calculations have demonstrated that they had reached the farthest point north in history but not the actual North Pole, which was only about 30 miles away from where they were.</a:t>
              </a:r>
              <a:endParaRPr lang="en-GB" sz="1700" dirty="0"/>
            </a:p>
          </p:txBody>
        </p:sp>
      </p:grpSp>
      <p:grpSp>
        <p:nvGrpSpPr>
          <p:cNvPr id="26" name="Group 25">
            <a:extLst>
              <a:ext uri="{FF2B5EF4-FFF2-40B4-BE49-F238E27FC236}">
                <a16:creationId xmlns:a16="http://schemas.microsoft.com/office/drawing/2014/main" id="{DC0AE417-8024-4D1F-ABC5-432396100E47}"/>
              </a:ext>
            </a:extLst>
          </p:cNvPr>
          <p:cNvGrpSpPr/>
          <p:nvPr/>
        </p:nvGrpSpPr>
        <p:grpSpPr>
          <a:xfrm>
            <a:off x="524312" y="4727694"/>
            <a:ext cx="4825084" cy="1547271"/>
            <a:chOff x="524312" y="4727694"/>
            <a:chExt cx="4825084" cy="1547271"/>
          </a:xfrm>
        </p:grpSpPr>
        <p:sp>
          <p:nvSpPr>
            <p:cNvPr id="21" name="Rectangle 20">
              <a:extLst>
                <a:ext uri="{FF2B5EF4-FFF2-40B4-BE49-F238E27FC236}">
                  <a16:creationId xmlns:a16="http://schemas.microsoft.com/office/drawing/2014/main" id="{478116A1-10FF-45DE-B622-D980EE93608F}"/>
                </a:ext>
              </a:extLst>
            </p:cNvPr>
            <p:cNvSpPr/>
            <p:nvPr/>
          </p:nvSpPr>
          <p:spPr>
            <a:xfrm>
              <a:off x="524312" y="4727694"/>
              <a:ext cx="4825084" cy="1547271"/>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33AC7AD-E6C9-46CA-96D5-BAF0772AE63F}"/>
                </a:ext>
              </a:extLst>
            </p:cNvPr>
            <p:cNvSpPr txBox="1"/>
            <p:nvPr/>
          </p:nvSpPr>
          <p:spPr>
            <a:xfrm>
              <a:off x="602673" y="4807547"/>
              <a:ext cx="4548168" cy="1400383"/>
            </a:xfrm>
            <a:prstGeom prst="rect">
              <a:avLst/>
            </a:prstGeom>
            <a:noFill/>
          </p:spPr>
          <p:txBody>
            <a:bodyPr wrap="square">
              <a:spAutoFit/>
            </a:bodyPr>
            <a:lstStyle/>
            <a:p>
              <a:pPr algn="just"/>
              <a:r>
                <a:rPr lang="en-GB" sz="1700" b="0" i="0" u="none" strike="noStrike" dirty="0">
                  <a:solidFill>
                    <a:srgbClr val="000000"/>
                  </a:solidFill>
                  <a:effectLst/>
                </a:rPr>
                <a:t>Because Peary had lost eight toes to </a:t>
              </a:r>
              <a:r>
                <a:rPr lang="en-GB" sz="1700" b="1" i="0" u="none" strike="noStrike" dirty="0">
                  <a:solidFill>
                    <a:srgbClr val="000000"/>
                  </a:solidFill>
                  <a:effectLst/>
                  <a:hlinkClick r:id="rId3" action="ppaction://hlinksldjump"/>
                </a:rPr>
                <a:t>frostbite</a:t>
              </a:r>
              <a:r>
                <a:rPr lang="en-GB" sz="1700" b="0" i="0" u="none" strike="noStrike" dirty="0">
                  <a:solidFill>
                    <a:srgbClr val="000000"/>
                  </a:solidFill>
                  <a:effectLst/>
                </a:rPr>
                <a:t>, Henson was the real leader of the expedition, as well as being ahead of Peary by 45 minutes when they actually stepped onto the northernmost point. </a:t>
              </a:r>
              <a:endParaRPr lang="en-GB" sz="1700" dirty="0"/>
            </a:p>
          </p:txBody>
        </p:sp>
      </p:grpSp>
      <p:pic>
        <p:nvPicPr>
          <p:cNvPr id="14" name="Picture 13">
            <a:extLst>
              <a:ext uri="{FF2B5EF4-FFF2-40B4-BE49-F238E27FC236}">
                <a16:creationId xmlns:a16="http://schemas.microsoft.com/office/drawing/2014/main" id="{783F8413-10CD-46DE-90B7-8D856855E5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133"/>
          <a:stretch/>
        </p:blipFill>
        <p:spPr>
          <a:xfrm>
            <a:off x="5745043" y="2608976"/>
            <a:ext cx="2547474" cy="2931898"/>
          </a:xfrm>
          <a:prstGeom prst="rect">
            <a:avLst/>
          </a:prstGeom>
        </p:spPr>
      </p:pic>
      <p:sp>
        <p:nvSpPr>
          <p:cNvPr id="22" name="Rectangle 21">
            <a:extLst>
              <a:ext uri="{FF2B5EF4-FFF2-40B4-BE49-F238E27FC236}">
                <a16:creationId xmlns:a16="http://schemas.microsoft.com/office/drawing/2014/main" id="{80767954-1409-466C-816E-25CB67C3B621}"/>
              </a:ext>
            </a:extLst>
          </p:cNvPr>
          <p:cNvSpPr/>
          <p:nvPr/>
        </p:nvSpPr>
        <p:spPr>
          <a:xfrm>
            <a:off x="5500399" y="5265727"/>
            <a:ext cx="3082874" cy="994307"/>
          </a:xfrm>
          <a:prstGeom prst="rect">
            <a:avLst/>
          </a:prstGeom>
          <a:solidFill>
            <a:schemeClr val="bg1"/>
          </a:solidFill>
          <a:ln w="19050">
            <a:solidFill>
              <a:srgbClr val="8AC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A17C08FB-AE93-45F6-A7B3-16C91B4C214A}"/>
              </a:ext>
            </a:extLst>
          </p:cNvPr>
          <p:cNvSpPr txBox="1"/>
          <p:nvPr/>
        </p:nvSpPr>
        <p:spPr>
          <a:xfrm>
            <a:off x="5475231" y="5353465"/>
            <a:ext cx="3118527" cy="830997"/>
          </a:xfrm>
          <a:prstGeom prst="rect">
            <a:avLst/>
          </a:prstGeom>
          <a:noFill/>
        </p:spPr>
        <p:txBody>
          <a:bodyPr wrap="square">
            <a:spAutoFit/>
          </a:bodyPr>
          <a:lstStyle/>
          <a:p>
            <a:pPr algn="ctr"/>
            <a:r>
              <a:rPr lang="en-GB" sz="1600" b="1" i="0" u="none" strike="noStrike" dirty="0">
                <a:effectLst/>
              </a:rPr>
              <a:t>“I think I’m the first man to sit on top of the world.” </a:t>
            </a:r>
            <a:r>
              <a:rPr lang="en-GB" sz="1600" b="0" i="0" u="none" strike="noStrike" dirty="0">
                <a:effectLst/>
              </a:rPr>
              <a:t>– Henson on reaching the North Pole.</a:t>
            </a:r>
            <a:endParaRPr lang="en-GB" sz="1600" dirty="0"/>
          </a:p>
        </p:txBody>
      </p:sp>
    </p:spTree>
    <p:extLst>
      <p:ext uri="{BB962C8B-B14F-4D97-AF65-F5344CB8AC3E}">
        <p14:creationId xmlns:p14="http://schemas.microsoft.com/office/powerpoint/2010/main" val="354928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EE9C-F177-4CE6-BF78-36E0B126E681}"/>
              </a:ext>
            </a:extLst>
          </p:cNvPr>
          <p:cNvSpPr>
            <a:spLocks noGrp="1"/>
          </p:cNvSpPr>
          <p:nvPr>
            <p:ph type="title"/>
          </p:nvPr>
        </p:nvSpPr>
        <p:spPr/>
        <p:txBody>
          <a:bodyPr/>
          <a:lstStyle/>
          <a:p>
            <a:r>
              <a:rPr lang="en-GB" dirty="0"/>
              <a:t>Childhood</a:t>
            </a:r>
          </a:p>
        </p:txBody>
      </p:sp>
      <p:sp>
        <p:nvSpPr>
          <p:cNvPr id="4" name="Rectangle 3">
            <a:hlinkClick r:id="rId2"/>
            <a:extLst>
              <a:ext uri="{FF2B5EF4-FFF2-40B4-BE49-F238E27FC236}">
                <a16:creationId xmlns:a16="http://schemas.microsoft.com/office/drawing/2014/main" id="{5F3B72BB-4978-48B3-B33D-14F096088D86}"/>
              </a:ext>
            </a:extLst>
          </p:cNvPr>
          <p:cNvSpPr/>
          <p:nvPr/>
        </p:nvSpPr>
        <p:spPr>
          <a:xfrm>
            <a:off x="8422546" y="6635692"/>
            <a:ext cx="721453" cy="22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31BF1F3-4996-4128-9CA8-1CA3E46EC2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5933" y="2781458"/>
            <a:ext cx="4632608" cy="3376013"/>
          </a:xfrm>
          <a:prstGeom prst="rect">
            <a:avLst/>
          </a:prstGeom>
        </p:spPr>
      </p:pic>
      <p:sp>
        <p:nvSpPr>
          <p:cNvPr id="9" name="Rectangle: Diagonal Corners Rounded 8">
            <a:extLst>
              <a:ext uri="{FF2B5EF4-FFF2-40B4-BE49-F238E27FC236}">
                <a16:creationId xmlns:a16="http://schemas.microsoft.com/office/drawing/2014/main" id="{BD1DE364-D7ED-405C-ACA5-A019630F38AD}"/>
              </a:ext>
            </a:extLst>
          </p:cNvPr>
          <p:cNvSpPr/>
          <p:nvPr/>
        </p:nvSpPr>
        <p:spPr>
          <a:xfrm>
            <a:off x="582707" y="1545697"/>
            <a:ext cx="4069974" cy="2300163"/>
          </a:xfrm>
          <a:prstGeom prst="round2DiagRect">
            <a:avLst>
              <a:gd name="adj1" fmla="val 13159"/>
              <a:gd name="adj2" fmla="val 0"/>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D0FDDF6-FAC6-4ADD-8471-77892CD9A4E2}"/>
              </a:ext>
            </a:extLst>
          </p:cNvPr>
          <p:cNvSpPr txBox="1"/>
          <p:nvPr/>
        </p:nvSpPr>
        <p:spPr>
          <a:xfrm>
            <a:off x="645459" y="1687198"/>
            <a:ext cx="3971362" cy="2031325"/>
          </a:xfrm>
          <a:prstGeom prst="rect">
            <a:avLst/>
          </a:prstGeom>
          <a:noFill/>
        </p:spPr>
        <p:txBody>
          <a:bodyPr wrap="square">
            <a:spAutoFit/>
          </a:bodyPr>
          <a:lstStyle/>
          <a:p>
            <a:pPr algn="just" rtl="0">
              <a:spcBef>
                <a:spcPts val="0"/>
              </a:spcBef>
              <a:spcAft>
                <a:spcPts val="0"/>
              </a:spcAft>
            </a:pPr>
            <a:r>
              <a:rPr lang="en-GB" sz="1800" b="0" i="0" u="none" strike="noStrike" dirty="0">
                <a:solidFill>
                  <a:srgbClr val="000000"/>
                </a:solidFill>
                <a:effectLst/>
              </a:rPr>
              <a:t>Born </a:t>
            </a:r>
            <a:r>
              <a:rPr lang="en-GB" sz="1800" b="0" i="0" u="none" strike="noStrike">
                <a:solidFill>
                  <a:srgbClr val="000000"/>
                </a:solidFill>
                <a:effectLst/>
              </a:rPr>
              <a:t>in 1866</a:t>
            </a:r>
            <a:r>
              <a:rPr lang="en-GB" sz="1800" b="0" i="0" u="none" strike="noStrike" dirty="0">
                <a:solidFill>
                  <a:srgbClr val="000000"/>
                </a:solidFill>
                <a:effectLst/>
              </a:rPr>
              <a:t>, Henson grew up in the state of Maryland.</a:t>
            </a:r>
            <a:endParaRPr lang="en-GB" b="0" dirty="0">
              <a:effectLst/>
            </a:endParaRPr>
          </a:p>
          <a:p>
            <a:pPr algn="just"/>
            <a:br>
              <a:rPr lang="en-GB" b="0" dirty="0">
                <a:effectLst/>
              </a:rPr>
            </a:br>
            <a:r>
              <a:rPr lang="en-GB" sz="1800" b="0" i="0" u="none" strike="noStrike" dirty="0">
                <a:solidFill>
                  <a:srgbClr val="000000"/>
                </a:solidFill>
                <a:effectLst/>
              </a:rPr>
              <a:t>His parents were </a:t>
            </a:r>
            <a:r>
              <a:rPr lang="en-GB" sz="1800" b="1" i="0" u="none" strike="noStrike" dirty="0">
                <a:solidFill>
                  <a:srgbClr val="000000"/>
                </a:solidFill>
                <a:effectLst/>
              </a:rPr>
              <a:t>sharecroppers, </a:t>
            </a:r>
            <a:r>
              <a:rPr lang="en-GB" sz="1800" b="0" i="0" u="none" strike="noStrike" dirty="0">
                <a:solidFill>
                  <a:srgbClr val="000000"/>
                </a:solidFill>
                <a:effectLst/>
              </a:rPr>
              <a:t>which means that they had to give a share of their crops to the landowner of the lands that they cultivated.</a:t>
            </a:r>
            <a:endParaRPr lang="en-GB" dirty="0"/>
          </a:p>
        </p:txBody>
      </p:sp>
    </p:spTree>
    <p:extLst>
      <p:ext uri="{BB962C8B-B14F-4D97-AF65-F5344CB8AC3E}">
        <p14:creationId xmlns:p14="http://schemas.microsoft.com/office/powerpoint/2010/main" val="242566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Diagonal Corners Rounded 8">
            <a:extLst>
              <a:ext uri="{FF2B5EF4-FFF2-40B4-BE49-F238E27FC236}">
                <a16:creationId xmlns:a16="http://schemas.microsoft.com/office/drawing/2014/main" id="{76E22109-E72F-4060-A2C9-2FFF4A5E2805}"/>
              </a:ext>
            </a:extLst>
          </p:cNvPr>
          <p:cNvSpPr/>
          <p:nvPr/>
        </p:nvSpPr>
        <p:spPr>
          <a:xfrm>
            <a:off x="3955006" y="1571814"/>
            <a:ext cx="4607297" cy="3591268"/>
          </a:xfrm>
          <a:prstGeom prst="round2DiagRect">
            <a:avLst/>
          </a:prstGeom>
          <a:solidFill>
            <a:srgbClr val="8A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354B8A2-4B47-4AB0-96B0-D36F88799771}"/>
              </a:ext>
            </a:extLst>
          </p:cNvPr>
          <p:cNvSpPr>
            <a:spLocks noGrp="1"/>
          </p:cNvSpPr>
          <p:nvPr>
            <p:ph type="title"/>
          </p:nvPr>
        </p:nvSpPr>
        <p:spPr/>
        <p:txBody>
          <a:bodyPr/>
          <a:lstStyle/>
          <a:p>
            <a:r>
              <a:rPr lang="en-GB" b="1" i="0" u="none" strike="noStrike" dirty="0">
                <a:solidFill>
                  <a:srgbClr val="000000"/>
                </a:solidFill>
                <a:effectLst/>
                <a:latin typeface="+mn-lt"/>
              </a:rPr>
              <a:t>Frederick Douglass</a:t>
            </a:r>
            <a:endParaRPr lang="en-GB" dirty="0">
              <a:latin typeface="+mn-lt"/>
            </a:endParaRPr>
          </a:p>
        </p:txBody>
      </p:sp>
      <p:sp>
        <p:nvSpPr>
          <p:cNvPr id="4" name="Rectangle 3">
            <a:hlinkClick r:id="rId2"/>
            <a:extLst>
              <a:ext uri="{FF2B5EF4-FFF2-40B4-BE49-F238E27FC236}">
                <a16:creationId xmlns:a16="http://schemas.microsoft.com/office/drawing/2014/main" id="{FCFDF742-50BC-498E-878D-74B757665174}"/>
              </a:ext>
            </a:extLst>
          </p:cNvPr>
          <p:cNvSpPr/>
          <p:nvPr/>
        </p:nvSpPr>
        <p:spPr>
          <a:xfrm>
            <a:off x="8422546" y="6635692"/>
            <a:ext cx="721453" cy="22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23E02E3-F4C8-4C43-A899-3F048D412353}"/>
              </a:ext>
            </a:extLst>
          </p:cNvPr>
          <p:cNvSpPr txBox="1"/>
          <p:nvPr/>
        </p:nvSpPr>
        <p:spPr>
          <a:xfrm>
            <a:off x="4567235" y="1675044"/>
            <a:ext cx="3995068" cy="3416320"/>
          </a:xfrm>
          <a:prstGeom prst="rect">
            <a:avLst/>
          </a:prstGeom>
          <a:noFill/>
        </p:spPr>
        <p:txBody>
          <a:bodyPr wrap="square">
            <a:spAutoFit/>
          </a:bodyPr>
          <a:lstStyle/>
          <a:p>
            <a:r>
              <a:rPr lang="en-GB" sz="1800" b="0" i="0" u="none" strike="noStrike" dirty="0">
                <a:solidFill>
                  <a:srgbClr val="000000"/>
                </a:solidFill>
                <a:effectLst/>
              </a:rPr>
              <a:t>When Matthew Henson was 10, he listened to a speech from Frederick Douglass and was greatly inspired. Douglass was an abolitionist, a person who fights against slavery, who himself had been enslaved in Maryland and had escaped. He wrote and spoke against slavery and defended the rights of Black people. His words made young Henson realise that he could do whatever he put his mind to.</a:t>
            </a:r>
            <a:endParaRPr lang="en-GB" dirty="0"/>
          </a:p>
        </p:txBody>
      </p:sp>
      <p:pic>
        <p:nvPicPr>
          <p:cNvPr id="8" name="Picture 7">
            <a:extLst>
              <a:ext uri="{FF2B5EF4-FFF2-40B4-BE49-F238E27FC236}">
                <a16:creationId xmlns:a16="http://schemas.microsoft.com/office/drawing/2014/main" id="{8B866F8C-EE58-4C03-8454-1D8CFD9474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696" y="2338540"/>
            <a:ext cx="4681596" cy="4058495"/>
          </a:xfrm>
          <a:prstGeom prst="rect">
            <a:avLst/>
          </a:prstGeom>
        </p:spPr>
      </p:pic>
    </p:spTree>
    <p:extLst>
      <p:ext uri="{BB962C8B-B14F-4D97-AF65-F5344CB8AC3E}">
        <p14:creationId xmlns:p14="http://schemas.microsoft.com/office/powerpoint/2010/main" val="3052806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5E266A-517E-46B4-BEC6-C73A1ED068D6}"/>
              </a:ext>
            </a:extLst>
          </p:cNvPr>
          <p:cNvSpPr/>
          <p:nvPr/>
        </p:nvSpPr>
        <p:spPr>
          <a:xfrm>
            <a:off x="490754" y="3575360"/>
            <a:ext cx="4743976" cy="1592258"/>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F6A443E-438F-4C86-9AD0-A804A1422BF7}"/>
              </a:ext>
            </a:extLst>
          </p:cNvPr>
          <p:cNvSpPr>
            <a:spLocks noGrp="1"/>
          </p:cNvSpPr>
          <p:nvPr>
            <p:ph type="title"/>
          </p:nvPr>
        </p:nvSpPr>
        <p:spPr/>
        <p:txBody>
          <a:bodyPr/>
          <a:lstStyle/>
          <a:p>
            <a:r>
              <a:rPr lang="en-GB" b="1" i="0" u="none" strike="noStrike" dirty="0">
                <a:solidFill>
                  <a:srgbClr val="000000"/>
                </a:solidFill>
                <a:effectLst/>
                <a:latin typeface="+mn-lt"/>
              </a:rPr>
              <a:t>An Orphan and a Sailor</a:t>
            </a:r>
            <a:endParaRPr lang="en-GB" dirty="0">
              <a:latin typeface="+mn-lt"/>
            </a:endParaRPr>
          </a:p>
        </p:txBody>
      </p:sp>
      <p:sp>
        <p:nvSpPr>
          <p:cNvPr id="4" name="Rectangle 3">
            <a:hlinkClick r:id="rId2"/>
            <a:extLst>
              <a:ext uri="{FF2B5EF4-FFF2-40B4-BE49-F238E27FC236}">
                <a16:creationId xmlns:a16="http://schemas.microsoft.com/office/drawing/2014/main" id="{E5EA7275-5D8A-4A45-A76C-8307DB912644}"/>
              </a:ext>
            </a:extLst>
          </p:cNvPr>
          <p:cNvSpPr/>
          <p:nvPr/>
        </p:nvSpPr>
        <p:spPr>
          <a:xfrm>
            <a:off x="8422546" y="6635692"/>
            <a:ext cx="721453" cy="22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82BC1837-6D27-465E-AE82-DB61078726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8185" y="2236680"/>
            <a:ext cx="4304361" cy="3367166"/>
          </a:xfrm>
          <a:prstGeom prst="rect">
            <a:avLst/>
          </a:prstGeom>
        </p:spPr>
      </p:pic>
      <p:sp>
        <p:nvSpPr>
          <p:cNvPr id="8" name="TextBox 7">
            <a:extLst>
              <a:ext uri="{FF2B5EF4-FFF2-40B4-BE49-F238E27FC236}">
                <a16:creationId xmlns:a16="http://schemas.microsoft.com/office/drawing/2014/main" id="{F03C421B-17A9-4221-93E4-0FDB1DB00B56}"/>
              </a:ext>
            </a:extLst>
          </p:cNvPr>
          <p:cNvSpPr txBox="1"/>
          <p:nvPr/>
        </p:nvSpPr>
        <p:spPr>
          <a:xfrm>
            <a:off x="508101" y="1460090"/>
            <a:ext cx="7914445" cy="646331"/>
          </a:xfrm>
          <a:prstGeom prst="rect">
            <a:avLst/>
          </a:prstGeom>
          <a:noFill/>
        </p:spPr>
        <p:txBody>
          <a:bodyPr wrap="square">
            <a:spAutoFit/>
          </a:bodyPr>
          <a:lstStyle/>
          <a:p>
            <a:pPr algn="just"/>
            <a:r>
              <a:rPr lang="en-GB" sz="1800" b="0" i="0" u="none" strike="noStrike" dirty="0">
                <a:solidFill>
                  <a:srgbClr val="000000"/>
                </a:solidFill>
                <a:effectLst/>
              </a:rPr>
              <a:t>By the age of 12, Henson had lost both his parents, yet he had received an education thanks to an uncle who had taken him in and sent him to school. </a:t>
            </a:r>
            <a:endParaRPr lang="en-GB" dirty="0"/>
          </a:p>
        </p:txBody>
      </p:sp>
      <p:sp>
        <p:nvSpPr>
          <p:cNvPr id="10" name="TextBox 9">
            <a:extLst>
              <a:ext uri="{FF2B5EF4-FFF2-40B4-BE49-F238E27FC236}">
                <a16:creationId xmlns:a16="http://schemas.microsoft.com/office/drawing/2014/main" id="{68743B9F-8494-4C05-85C6-4C52E6426A30}"/>
              </a:ext>
            </a:extLst>
          </p:cNvPr>
          <p:cNvSpPr txBox="1"/>
          <p:nvPr/>
        </p:nvSpPr>
        <p:spPr>
          <a:xfrm>
            <a:off x="508100" y="2106421"/>
            <a:ext cx="3711562" cy="1477328"/>
          </a:xfrm>
          <a:prstGeom prst="rect">
            <a:avLst/>
          </a:prstGeom>
          <a:noFill/>
        </p:spPr>
        <p:txBody>
          <a:bodyPr wrap="square">
            <a:spAutoFit/>
          </a:bodyPr>
          <a:lstStyle/>
          <a:p>
            <a:r>
              <a:rPr lang="en-GB" sz="1800" b="0" i="0" u="none" strike="noStrike" dirty="0">
                <a:effectLst/>
              </a:rPr>
              <a:t>He then joined a ship crew as a cabin boy and travelled around the world, visiting countries, such as China, Japan, North Africa, Spain, France and Russia.</a:t>
            </a:r>
            <a:endParaRPr lang="en-GB" dirty="0"/>
          </a:p>
        </p:txBody>
      </p:sp>
      <p:sp>
        <p:nvSpPr>
          <p:cNvPr id="12" name="TextBox 11">
            <a:extLst>
              <a:ext uri="{FF2B5EF4-FFF2-40B4-BE49-F238E27FC236}">
                <a16:creationId xmlns:a16="http://schemas.microsoft.com/office/drawing/2014/main" id="{D3957017-EB9C-4335-A266-B7C6CD11BC9C}"/>
              </a:ext>
            </a:extLst>
          </p:cNvPr>
          <p:cNvSpPr txBox="1"/>
          <p:nvPr/>
        </p:nvSpPr>
        <p:spPr>
          <a:xfrm>
            <a:off x="508099" y="3617305"/>
            <a:ext cx="3610086" cy="1477328"/>
          </a:xfrm>
          <a:prstGeom prst="rect">
            <a:avLst/>
          </a:prstGeom>
          <a:noFill/>
        </p:spPr>
        <p:txBody>
          <a:bodyPr wrap="square">
            <a:spAutoFit/>
          </a:bodyPr>
          <a:lstStyle/>
          <a:p>
            <a:r>
              <a:rPr lang="en-GB" sz="1800" b="0" i="0" u="none" strike="noStrike" dirty="0">
                <a:solidFill>
                  <a:srgbClr val="000000"/>
                </a:solidFill>
                <a:effectLst/>
              </a:rPr>
              <a:t>The captain of the ship always treated him fairly but when he died, Henson was not able to find another ship where he could be treated as an equal.</a:t>
            </a:r>
            <a:endParaRPr lang="en-GB" dirty="0"/>
          </a:p>
        </p:txBody>
      </p:sp>
      <p:sp>
        <p:nvSpPr>
          <p:cNvPr id="15" name="TextBox 21">
            <a:extLst>
              <a:ext uri="{FF2B5EF4-FFF2-40B4-BE49-F238E27FC236}">
                <a16:creationId xmlns:a16="http://schemas.microsoft.com/office/drawing/2014/main" id="{F3BCAC1E-7BF5-4D12-977C-96D82C266064}"/>
              </a:ext>
            </a:extLst>
          </p:cNvPr>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sz="500" dirty="0">
                <a:latin typeface="Roboto" panose="02000000000000000000" pitchFamily="2" charset="0"/>
                <a:ea typeface="Roboto" panose="02000000000000000000" pitchFamily="2" charset="0"/>
                <a:hlinkClick r:id="rId4"/>
              </a:rPr>
              <a:t>Captain Robert Peary’s North Pole Expedition, 1905-06</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sz="500" dirty="0">
                <a:latin typeface="Roboto" panose="02000000000000000000" pitchFamily="2" charset="0"/>
                <a:ea typeface="Roboto" panose="02000000000000000000" pitchFamily="2" charset="0"/>
                <a:hlinkClick r:id="rId5"/>
              </a:rPr>
              <a:t>National Museum of the U.S. Navy </a:t>
            </a:r>
            <a:r>
              <a:rPr lang="en-GB" altLang="en-US" sz="600" dirty="0">
                <a:latin typeface="Roboto" panose="02000000000000000000" pitchFamily="2" charset="0"/>
                <a:ea typeface="Roboto" panose="02000000000000000000" pitchFamily="2" charset="0"/>
                <a:cs typeface="Arial" panose="020B0604020202020204" pitchFamily="34" charset="0"/>
              </a:rPr>
              <a:t>is </a:t>
            </a:r>
            <a:r>
              <a:rPr lang="en-GB" altLang="en-US" sz="500" dirty="0">
                <a:latin typeface="Roboto" panose="02000000000000000000" pitchFamily="2" charset="0"/>
                <a:ea typeface="Roboto" panose="02000000000000000000" pitchFamily="2" charset="0"/>
                <a:cs typeface="Arial" panose="020B0604020202020204" pitchFamily="34" charset="0"/>
              </a:rPr>
              <a:t>licensed under </a:t>
            </a:r>
            <a:r>
              <a:rPr lang="en-GB" altLang="en-US" sz="500" b="1" dirty="0">
                <a:latin typeface="Roboto" panose="02000000000000000000" pitchFamily="2" charset="0"/>
                <a:ea typeface="Roboto" panose="02000000000000000000" pitchFamily="2" charset="0"/>
                <a:cs typeface="Arial" panose="020B0604020202020204" pitchFamily="34" charset="0"/>
                <a:hlinkClick r:id="rId6"/>
              </a:rPr>
              <a:t>CC BY 2.0</a:t>
            </a:r>
            <a:endParaRPr lang="en-GB" altLang="en-US" sz="500" b="1" dirty="0">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96048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F971DA1-D377-45F9-8966-9A0B826A6CF9}"/>
              </a:ext>
            </a:extLst>
          </p:cNvPr>
          <p:cNvSpPr/>
          <p:nvPr/>
        </p:nvSpPr>
        <p:spPr>
          <a:xfrm>
            <a:off x="3216934" y="5551648"/>
            <a:ext cx="5133246" cy="742669"/>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058A48-EDE8-412F-ACDC-F6D7AD14E44F}"/>
              </a:ext>
            </a:extLst>
          </p:cNvPr>
          <p:cNvSpPr>
            <a:spLocks noGrp="1"/>
          </p:cNvSpPr>
          <p:nvPr>
            <p:ph type="title"/>
          </p:nvPr>
        </p:nvSpPr>
        <p:spPr/>
        <p:txBody>
          <a:bodyPr/>
          <a:lstStyle/>
          <a:p>
            <a:r>
              <a:rPr lang="en-GB" b="1" i="0" u="none" strike="noStrike" dirty="0">
                <a:solidFill>
                  <a:srgbClr val="000000"/>
                </a:solidFill>
                <a:effectLst/>
                <a:latin typeface="+mn-lt"/>
              </a:rPr>
              <a:t>The Race for the Poles</a:t>
            </a:r>
            <a:endParaRPr lang="en-GB" dirty="0">
              <a:latin typeface="+mn-lt"/>
            </a:endParaRPr>
          </a:p>
        </p:txBody>
      </p:sp>
      <p:sp>
        <p:nvSpPr>
          <p:cNvPr id="4" name="Rectangle 3">
            <a:hlinkClick r:id="rId2"/>
            <a:extLst>
              <a:ext uri="{FF2B5EF4-FFF2-40B4-BE49-F238E27FC236}">
                <a16:creationId xmlns:a16="http://schemas.microsoft.com/office/drawing/2014/main" id="{3F1459DF-D7C2-43F4-BA72-496D59FD80ED}"/>
              </a:ext>
            </a:extLst>
          </p:cNvPr>
          <p:cNvSpPr/>
          <p:nvPr/>
        </p:nvSpPr>
        <p:spPr>
          <a:xfrm>
            <a:off x="8422546" y="6635692"/>
            <a:ext cx="721453" cy="22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CCED7DB-4AAE-4A84-B5D8-6800690954A5}"/>
              </a:ext>
            </a:extLst>
          </p:cNvPr>
          <p:cNvSpPr txBox="1"/>
          <p:nvPr/>
        </p:nvSpPr>
        <p:spPr>
          <a:xfrm>
            <a:off x="587827" y="1473201"/>
            <a:ext cx="7963319" cy="1200329"/>
          </a:xfrm>
          <a:prstGeom prst="rect">
            <a:avLst/>
          </a:prstGeom>
          <a:noFill/>
        </p:spPr>
        <p:txBody>
          <a:bodyPr wrap="square">
            <a:spAutoFit/>
          </a:bodyPr>
          <a:lstStyle/>
          <a:p>
            <a:pPr algn="just"/>
            <a:r>
              <a:rPr lang="en-GB" sz="1800" b="0" i="0" u="none" strike="noStrike" dirty="0">
                <a:solidFill>
                  <a:srgbClr val="000000"/>
                </a:solidFill>
                <a:effectLst/>
              </a:rPr>
              <a:t>In November 1887, Henson was working at a clothing store in Washington DC when naval officer Robert Peary walked into the store. Peary was so impressed with Henson’s sea experience that he employed him to accompany him on a trip to Nicaragua.</a:t>
            </a:r>
            <a:endParaRPr lang="en-GB" dirty="0"/>
          </a:p>
        </p:txBody>
      </p:sp>
      <p:grpSp>
        <p:nvGrpSpPr>
          <p:cNvPr id="12" name="Group 11">
            <a:extLst>
              <a:ext uri="{FF2B5EF4-FFF2-40B4-BE49-F238E27FC236}">
                <a16:creationId xmlns:a16="http://schemas.microsoft.com/office/drawing/2014/main" id="{DB47E678-2C3A-4685-9F40-9967955D3876}"/>
              </a:ext>
            </a:extLst>
          </p:cNvPr>
          <p:cNvGrpSpPr/>
          <p:nvPr/>
        </p:nvGrpSpPr>
        <p:grpSpPr>
          <a:xfrm>
            <a:off x="2853732" y="2685844"/>
            <a:ext cx="5697414" cy="1517520"/>
            <a:chOff x="2853732" y="2947097"/>
            <a:chExt cx="5697414" cy="1517520"/>
          </a:xfrm>
        </p:grpSpPr>
        <p:sp>
          <p:nvSpPr>
            <p:cNvPr id="11" name="Rectangle 10">
              <a:extLst>
                <a:ext uri="{FF2B5EF4-FFF2-40B4-BE49-F238E27FC236}">
                  <a16:creationId xmlns:a16="http://schemas.microsoft.com/office/drawing/2014/main" id="{9E69A349-2CB9-461D-AC8D-B0D7A972C578}"/>
                </a:ext>
              </a:extLst>
            </p:cNvPr>
            <p:cNvSpPr/>
            <p:nvPr/>
          </p:nvSpPr>
          <p:spPr>
            <a:xfrm>
              <a:off x="2853732" y="2947097"/>
              <a:ext cx="5697414" cy="1517520"/>
            </a:xfrm>
            <a:prstGeom prst="rect">
              <a:avLst/>
            </a:prstGeom>
            <a:solidFill>
              <a:srgbClr val="8A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A969838-A585-48B9-A500-699C2137A844}"/>
                </a:ext>
              </a:extLst>
            </p:cNvPr>
            <p:cNvSpPr txBox="1"/>
            <p:nvPr/>
          </p:nvSpPr>
          <p:spPr>
            <a:xfrm>
              <a:off x="3150604" y="2987289"/>
              <a:ext cx="5335227" cy="1477328"/>
            </a:xfrm>
            <a:prstGeom prst="rect">
              <a:avLst/>
            </a:prstGeom>
            <a:noFill/>
          </p:spPr>
          <p:txBody>
            <a:bodyPr wrap="square">
              <a:spAutoFit/>
            </a:bodyPr>
            <a:lstStyle/>
            <a:p>
              <a:pPr algn="just"/>
              <a:r>
                <a:rPr lang="en-GB" sz="1800" b="0" i="0" u="none" strike="noStrike" dirty="0">
                  <a:solidFill>
                    <a:srgbClr val="000000"/>
                  </a:solidFill>
                  <a:effectLst/>
                </a:rPr>
                <a:t>Henson went on to spend more than 20 years travelling with Peary. They went on eight expeditions to the Arctic region. They were both determined to be the first people to set foot on the North Pole.</a:t>
              </a:r>
              <a:endParaRPr lang="en-GB" dirty="0"/>
            </a:p>
          </p:txBody>
        </p:sp>
      </p:grpSp>
      <p:pic>
        <p:nvPicPr>
          <p:cNvPr id="8" name="Picture 7">
            <a:extLst>
              <a:ext uri="{FF2B5EF4-FFF2-40B4-BE49-F238E27FC236}">
                <a16:creationId xmlns:a16="http://schemas.microsoft.com/office/drawing/2014/main" id="{8E98C3A5-D9FE-44ED-971D-296C4775F1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8360" y="2679730"/>
            <a:ext cx="2407026" cy="3610538"/>
          </a:xfrm>
          <a:prstGeom prst="rect">
            <a:avLst/>
          </a:prstGeom>
        </p:spPr>
      </p:pic>
      <p:sp>
        <p:nvSpPr>
          <p:cNvPr id="14" name="TextBox 13">
            <a:extLst>
              <a:ext uri="{FF2B5EF4-FFF2-40B4-BE49-F238E27FC236}">
                <a16:creationId xmlns:a16="http://schemas.microsoft.com/office/drawing/2014/main" id="{48D9F828-175B-49BA-94B3-4CA60D0625C9}"/>
              </a:ext>
            </a:extLst>
          </p:cNvPr>
          <p:cNvSpPr txBox="1"/>
          <p:nvPr/>
        </p:nvSpPr>
        <p:spPr>
          <a:xfrm>
            <a:off x="3150604" y="4278006"/>
            <a:ext cx="5400542" cy="646331"/>
          </a:xfrm>
          <a:prstGeom prst="rect">
            <a:avLst/>
          </a:prstGeom>
          <a:noFill/>
        </p:spPr>
        <p:txBody>
          <a:bodyPr wrap="square">
            <a:spAutoFit/>
          </a:bodyPr>
          <a:lstStyle/>
          <a:p>
            <a:r>
              <a:rPr lang="en-GB" sz="1800" b="0" i="0" u="none" strike="noStrike" dirty="0">
                <a:solidFill>
                  <a:srgbClr val="000000"/>
                </a:solidFill>
                <a:effectLst/>
              </a:rPr>
              <a:t>They learned many survival techniques from the </a:t>
            </a:r>
            <a:r>
              <a:rPr lang="en-GB" sz="1800" b="1" i="0" u="sng" strike="noStrike" dirty="0">
                <a:solidFill>
                  <a:srgbClr val="009FE3"/>
                </a:solidFill>
                <a:effectLst/>
                <a:hlinkClick r:id="rId4" action="ppaction://hlinksldjump"/>
              </a:rPr>
              <a:t>Inuit</a:t>
            </a:r>
            <a:r>
              <a:rPr lang="en-GB" sz="1800" b="0" i="0" u="none" strike="noStrike" dirty="0">
                <a:solidFill>
                  <a:srgbClr val="000000"/>
                </a:solidFill>
                <a:effectLst/>
              </a:rPr>
              <a:t>.</a:t>
            </a:r>
            <a:endParaRPr lang="en-GB" dirty="0"/>
          </a:p>
        </p:txBody>
      </p:sp>
      <p:sp>
        <p:nvSpPr>
          <p:cNvPr id="16" name="TextBox 15">
            <a:extLst>
              <a:ext uri="{FF2B5EF4-FFF2-40B4-BE49-F238E27FC236}">
                <a16:creationId xmlns:a16="http://schemas.microsoft.com/office/drawing/2014/main" id="{4ADF1A3A-F4A2-467F-9020-5A0B82E09669}"/>
              </a:ext>
            </a:extLst>
          </p:cNvPr>
          <p:cNvSpPr txBox="1"/>
          <p:nvPr/>
        </p:nvSpPr>
        <p:spPr>
          <a:xfrm>
            <a:off x="3266159" y="5618218"/>
            <a:ext cx="5114165" cy="646331"/>
          </a:xfrm>
          <a:prstGeom prst="rect">
            <a:avLst/>
          </a:prstGeom>
          <a:noFill/>
        </p:spPr>
        <p:txBody>
          <a:bodyPr wrap="square">
            <a:spAutoFit/>
          </a:bodyPr>
          <a:lstStyle/>
          <a:p>
            <a:r>
              <a:rPr lang="en-GB" sz="1800" b="0" i="0" u="none" strike="noStrike" dirty="0">
                <a:solidFill>
                  <a:srgbClr val="000000"/>
                </a:solidFill>
                <a:effectLst/>
              </a:rPr>
              <a:t>Click on the word in bold to learn more about the Inuit.</a:t>
            </a:r>
            <a:endParaRPr lang="en-GB" dirty="0"/>
          </a:p>
        </p:txBody>
      </p:sp>
    </p:spTree>
    <p:extLst>
      <p:ext uri="{BB962C8B-B14F-4D97-AF65-F5344CB8AC3E}">
        <p14:creationId xmlns:p14="http://schemas.microsoft.com/office/powerpoint/2010/main" val="15695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2E0CC9-3C99-4855-AC98-830A3011396F}"/>
              </a:ext>
            </a:extLst>
          </p:cNvPr>
          <p:cNvSpPr/>
          <p:nvPr/>
        </p:nvSpPr>
        <p:spPr>
          <a:xfrm>
            <a:off x="557685" y="2046458"/>
            <a:ext cx="4295670" cy="1872399"/>
          </a:xfrm>
          <a:prstGeom prst="rect">
            <a:avLst/>
          </a:prstGeom>
          <a:solidFill>
            <a:srgbClr val="8A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72D130F-807C-405F-8B0F-8F5F8D4C7F9F}"/>
              </a:ext>
            </a:extLst>
          </p:cNvPr>
          <p:cNvSpPr>
            <a:spLocks noGrp="1"/>
          </p:cNvSpPr>
          <p:nvPr>
            <p:ph type="title"/>
          </p:nvPr>
        </p:nvSpPr>
        <p:spPr/>
        <p:txBody>
          <a:bodyPr/>
          <a:lstStyle/>
          <a:p>
            <a:r>
              <a:rPr lang="en-GB" b="1" i="0" u="none" strike="noStrike" dirty="0">
                <a:solidFill>
                  <a:srgbClr val="000000"/>
                </a:solidFill>
                <a:effectLst/>
                <a:latin typeface="+mn-lt"/>
              </a:rPr>
              <a:t>Peary and Henson</a:t>
            </a:r>
            <a:endParaRPr lang="en-GB" dirty="0">
              <a:latin typeface="+mn-lt"/>
            </a:endParaRPr>
          </a:p>
        </p:txBody>
      </p:sp>
      <p:sp>
        <p:nvSpPr>
          <p:cNvPr id="6" name="Rectangle 5">
            <a:hlinkClick r:id="rId2"/>
            <a:extLst>
              <a:ext uri="{FF2B5EF4-FFF2-40B4-BE49-F238E27FC236}">
                <a16:creationId xmlns:a16="http://schemas.microsoft.com/office/drawing/2014/main" id="{5F076BD8-181F-4D9F-9BD0-9EB132D9ADF1}"/>
              </a:ext>
            </a:extLst>
          </p:cNvPr>
          <p:cNvSpPr/>
          <p:nvPr/>
        </p:nvSpPr>
        <p:spPr>
          <a:xfrm>
            <a:off x="8422546" y="6635692"/>
            <a:ext cx="721453" cy="22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894DF95-5B79-45D5-9D8D-30CC647F46BB}"/>
              </a:ext>
            </a:extLst>
          </p:cNvPr>
          <p:cNvSpPr txBox="1"/>
          <p:nvPr/>
        </p:nvSpPr>
        <p:spPr>
          <a:xfrm>
            <a:off x="597877" y="1390079"/>
            <a:ext cx="3833446" cy="646331"/>
          </a:xfrm>
          <a:prstGeom prst="rect">
            <a:avLst/>
          </a:prstGeom>
          <a:noFill/>
        </p:spPr>
        <p:txBody>
          <a:bodyPr wrap="square">
            <a:spAutoFit/>
          </a:bodyPr>
          <a:lstStyle/>
          <a:p>
            <a:r>
              <a:rPr lang="en-GB" sz="1800" b="0" i="0" u="none" strike="noStrike" dirty="0">
                <a:solidFill>
                  <a:srgbClr val="000000"/>
                </a:solidFill>
                <a:effectLst/>
              </a:rPr>
              <a:t>Robert Peary and Matthew Henson had a complicated relationship. </a:t>
            </a:r>
            <a:endParaRPr lang="en-GB" dirty="0"/>
          </a:p>
        </p:txBody>
      </p:sp>
      <p:pic>
        <p:nvPicPr>
          <p:cNvPr id="10" name="Picture 9">
            <a:extLst>
              <a:ext uri="{FF2B5EF4-FFF2-40B4-BE49-F238E27FC236}">
                <a16:creationId xmlns:a16="http://schemas.microsoft.com/office/drawing/2014/main" id="{3DFD7563-2F86-45CD-B85E-EAC3CC95D0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0598" y="1473201"/>
            <a:ext cx="4265525" cy="3289120"/>
          </a:xfrm>
          <a:prstGeom prst="rect">
            <a:avLst/>
          </a:prstGeom>
        </p:spPr>
      </p:pic>
      <p:sp>
        <p:nvSpPr>
          <p:cNvPr id="12" name="TextBox 11">
            <a:extLst>
              <a:ext uri="{FF2B5EF4-FFF2-40B4-BE49-F238E27FC236}">
                <a16:creationId xmlns:a16="http://schemas.microsoft.com/office/drawing/2014/main" id="{5EB70F1A-A809-4FD2-BFEF-9437BAE76149}"/>
              </a:ext>
            </a:extLst>
          </p:cNvPr>
          <p:cNvSpPr txBox="1"/>
          <p:nvPr/>
        </p:nvSpPr>
        <p:spPr>
          <a:xfrm>
            <a:off x="597877" y="2070431"/>
            <a:ext cx="3551571" cy="1754326"/>
          </a:xfrm>
          <a:prstGeom prst="rect">
            <a:avLst/>
          </a:prstGeom>
          <a:noFill/>
        </p:spPr>
        <p:txBody>
          <a:bodyPr wrap="square">
            <a:spAutoFit/>
          </a:bodyPr>
          <a:lstStyle/>
          <a:p>
            <a:pPr algn="just"/>
            <a:r>
              <a:rPr lang="en-GB" sz="1800" b="0" i="0" u="none" strike="noStrike" dirty="0">
                <a:solidFill>
                  <a:srgbClr val="000000"/>
                </a:solidFill>
                <a:effectLst/>
              </a:rPr>
              <a:t>Henson was vital to the success of Peary’s expeditions and in his </a:t>
            </a:r>
            <a:r>
              <a:rPr lang="en-GB" sz="1800" b="1" i="0" u="none" strike="noStrike" dirty="0">
                <a:solidFill>
                  <a:srgbClr val="000000"/>
                </a:solidFill>
                <a:effectLst/>
                <a:hlinkClick r:id="rId4" action="ppaction://hlinksldjump"/>
              </a:rPr>
              <a:t>foreword</a:t>
            </a:r>
            <a:r>
              <a:rPr lang="en-GB" sz="1800" b="1" i="0" u="none" strike="noStrike" dirty="0">
                <a:solidFill>
                  <a:srgbClr val="000000"/>
                </a:solidFill>
                <a:effectLst/>
              </a:rPr>
              <a:t> </a:t>
            </a:r>
            <a:r>
              <a:rPr lang="en-GB" sz="1800" b="0" i="0" u="none" strike="noStrike" dirty="0">
                <a:solidFill>
                  <a:srgbClr val="000000"/>
                </a:solidFill>
                <a:effectLst/>
              </a:rPr>
              <a:t>to Henson’s book </a:t>
            </a:r>
            <a:r>
              <a:rPr lang="en-GB" sz="1800" b="0" i="1" u="none" strike="noStrike" dirty="0">
                <a:solidFill>
                  <a:srgbClr val="000000"/>
                </a:solidFill>
                <a:effectLst/>
              </a:rPr>
              <a:t>A Negro Explorer at the North Pole</a:t>
            </a:r>
            <a:r>
              <a:rPr lang="en-GB" sz="1800" b="0" i="0" u="none" strike="noStrike" dirty="0">
                <a:solidFill>
                  <a:srgbClr val="000000"/>
                </a:solidFill>
                <a:effectLst/>
              </a:rPr>
              <a:t>, published in 1912, Peary wrote words full of praise for Henson.</a:t>
            </a:r>
            <a:endParaRPr lang="en-GB" dirty="0"/>
          </a:p>
        </p:txBody>
      </p:sp>
      <p:sp>
        <p:nvSpPr>
          <p:cNvPr id="15" name="TextBox 14">
            <a:extLst>
              <a:ext uri="{FF2B5EF4-FFF2-40B4-BE49-F238E27FC236}">
                <a16:creationId xmlns:a16="http://schemas.microsoft.com/office/drawing/2014/main" id="{6D4EAAA1-C76F-41E0-B9AE-FD8452A7A7A0}"/>
              </a:ext>
            </a:extLst>
          </p:cNvPr>
          <p:cNvSpPr txBox="1"/>
          <p:nvPr/>
        </p:nvSpPr>
        <p:spPr>
          <a:xfrm>
            <a:off x="597877" y="3962926"/>
            <a:ext cx="3471705" cy="2308324"/>
          </a:xfrm>
          <a:prstGeom prst="rect">
            <a:avLst/>
          </a:prstGeom>
          <a:noFill/>
        </p:spPr>
        <p:txBody>
          <a:bodyPr wrap="square">
            <a:spAutoFit/>
          </a:bodyPr>
          <a:lstStyle/>
          <a:p>
            <a:pPr algn="just"/>
            <a:r>
              <a:rPr lang="en-GB" sz="1800" b="0" i="0" u="none" strike="noStrike" dirty="0">
                <a:solidFill>
                  <a:srgbClr val="000000"/>
                </a:solidFill>
                <a:effectLst/>
              </a:rPr>
              <a:t>However, when on expeditions, Peary did not wish to share his moments of glory with Henson. He even tried to leave Henson behind on one expedition so that he could claim to be the first man alone to reach the farthest north.</a:t>
            </a:r>
            <a:endParaRPr lang="en-GB" dirty="0"/>
          </a:p>
        </p:txBody>
      </p:sp>
    </p:spTree>
    <p:extLst>
      <p:ext uri="{BB962C8B-B14F-4D97-AF65-F5344CB8AC3E}">
        <p14:creationId xmlns:p14="http://schemas.microsoft.com/office/powerpoint/2010/main" val="250939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EE7489-F1F4-4BA2-B570-EE3E0F6BC8B2}"/>
              </a:ext>
            </a:extLst>
          </p:cNvPr>
          <p:cNvSpPr/>
          <p:nvPr/>
        </p:nvSpPr>
        <p:spPr>
          <a:xfrm>
            <a:off x="477294" y="2130253"/>
            <a:ext cx="4657413" cy="2388708"/>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CD2F912-F74D-4712-B898-2AC60F72D7F5}"/>
              </a:ext>
            </a:extLst>
          </p:cNvPr>
          <p:cNvSpPr>
            <a:spLocks noGrp="1"/>
          </p:cNvSpPr>
          <p:nvPr>
            <p:ph type="title"/>
          </p:nvPr>
        </p:nvSpPr>
        <p:spPr/>
        <p:txBody>
          <a:bodyPr/>
          <a:lstStyle/>
          <a:p>
            <a:r>
              <a:rPr lang="en-GB" b="1" i="0" u="none" strike="noStrike" dirty="0">
                <a:solidFill>
                  <a:srgbClr val="000000"/>
                </a:solidFill>
                <a:effectLst/>
                <a:latin typeface="+mn-lt"/>
              </a:rPr>
              <a:t>Surviving in the North Pole</a:t>
            </a:r>
            <a:endParaRPr lang="en-GB" dirty="0">
              <a:latin typeface="+mn-lt"/>
            </a:endParaRPr>
          </a:p>
        </p:txBody>
      </p:sp>
      <p:sp>
        <p:nvSpPr>
          <p:cNvPr id="4" name="Rectangle 3">
            <a:hlinkClick r:id="rId2"/>
            <a:extLst>
              <a:ext uri="{FF2B5EF4-FFF2-40B4-BE49-F238E27FC236}">
                <a16:creationId xmlns:a16="http://schemas.microsoft.com/office/drawing/2014/main" id="{44C84576-5DE9-4AB4-AD8D-D69012F90C3F}"/>
              </a:ext>
            </a:extLst>
          </p:cNvPr>
          <p:cNvSpPr/>
          <p:nvPr/>
        </p:nvSpPr>
        <p:spPr>
          <a:xfrm>
            <a:off x="8422546" y="6635692"/>
            <a:ext cx="721453" cy="22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A8ED604-C737-4101-849B-7D40A1C3A028}"/>
              </a:ext>
            </a:extLst>
          </p:cNvPr>
          <p:cNvSpPr txBox="1"/>
          <p:nvPr/>
        </p:nvSpPr>
        <p:spPr>
          <a:xfrm>
            <a:off x="525283" y="1398956"/>
            <a:ext cx="7963322" cy="646331"/>
          </a:xfrm>
          <a:prstGeom prst="rect">
            <a:avLst/>
          </a:prstGeom>
          <a:noFill/>
        </p:spPr>
        <p:txBody>
          <a:bodyPr wrap="square">
            <a:spAutoFit/>
          </a:bodyPr>
          <a:lstStyle/>
          <a:p>
            <a:pPr algn="just"/>
            <a:r>
              <a:rPr lang="en-GB" sz="1800" b="0" i="0" u="none" strike="noStrike" dirty="0">
                <a:solidFill>
                  <a:srgbClr val="000000"/>
                </a:solidFill>
                <a:effectLst/>
              </a:rPr>
              <a:t>One of the reasons why it was so difficult to reach the North Pole was the extreme weather conditions that people are exposed to in the Arctic region.</a:t>
            </a:r>
            <a:endParaRPr lang="en-GB" dirty="0"/>
          </a:p>
        </p:txBody>
      </p:sp>
      <p:pic>
        <p:nvPicPr>
          <p:cNvPr id="8" name="Picture 7">
            <a:extLst>
              <a:ext uri="{FF2B5EF4-FFF2-40B4-BE49-F238E27FC236}">
                <a16:creationId xmlns:a16="http://schemas.microsoft.com/office/drawing/2014/main" id="{81D77131-BD11-45C4-A728-1221854A25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782" b="12303"/>
          <a:stretch/>
        </p:blipFill>
        <p:spPr>
          <a:xfrm>
            <a:off x="4290643" y="2100109"/>
            <a:ext cx="4278345" cy="2984357"/>
          </a:xfrm>
          <a:prstGeom prst="rect">
            <a:avLst/>
          </a:prstGeom>
        </p:spPr>
      </p:pic>
      <p:sp>
        <p:nvSpPr>
          <p:cNvPr id="10" name="TextBox 9">
            <a:extLst>
              <a:ext uri="{FF2B5EF4-FFF2-40B4-BE49-F238E27FC236}">
                <a16:creationId xmlns:a16="http://schemas.microsoft.com/office/drawing/2014/main" id="{8E378EA5-0EB8-4A55-8288-E10790A7B05D}"/>
              </a:ext>
            </a:extLst>
          </p:cNvPr>
          <p:cNvSpPr txBox="1"/>
          <p:nvPr/>
        </p:nvSpPr>
        <p:spPr>
          <a:xfrm>
            <a:off x="535330" y="2155815"/>
            <a:ext cx="3755313" cy="2308324"/>
          </a:xfrm>
          <a:prstGeom prst="rect">
            <a:avLst/>
          </a:prstGeom>
          <a:noFill/>
        </p:spPr>
        <p:txBody>
          <a:bodyPr wrap="square">
            <a:spAutoFit/>
          </a:bodyPr>
          <a:lstStyle/>
          <a:p>
            <a:pPr algn="just"/>
            <a:r>
              <a:rPr lang="en-GB" sz="1800" b="0" i="0" u="none" strike="noStrike" dirty="0">
                <a:solidFill>
                  <a:srgbClr val="000000"/>
                </a:solidFill>
                <a:effectLst/>
              </a:rPr>
              <a:t>It was very important to carefully plan an expedition. Explorers had to make sure they took enough food with them, along with the right sort of equipment and the correct number of dogs to make sure the sleds could be pulled along the snow properly.  </a:t>
            </a:r>
            <a:endParaRPr lang="en-GB" dirty="0"/>
          </a:p>
        </p:txBody>
      </p:sp>
      <p:grpSp>
        <p:nvGrpSpPr>
          <p:cNvPr id="15" name="Group 14">
            <a:extLst>
              <a:ext uri="{FF2B5EF4-FFF2-40B4-BE49-F238E27FC236}">
                <a16:creationId xmlns:a16="http://schemas.microsoft.com/office/drawing/2014/main" id="{93C81DAA-DB49-4AE1-88B0-570167CB9E5C}"/>
              </a:ext>
            </a:extLst>
          </p:cNvPr>
          <p:cNvGrpSpPr/>
          <p:nvPr/>
        </p:nvGrpSpPr>
        <p:grpSpPr>
          <a:xfrm>
            <a:off x="525282" y="4853353"/>
            <a:ext cx="8043705" cy="1434933"/>
            <a:chOff x="525282" y="4853353"/>
            <a:chExt cx="8043705" cy="1434933"/>
          </a:xfrm>
        </p:grpSpPr>
        <p:sp>
          <p:nvSpPr>
            <p:cNvPr id="14" name="Rectangle 13">
              <a:extLst>
                <a:ext uri="{FF2B5EF4-FFF2-40B4-BE49-F238E27FC236}">
                  <a16:creationId xmlns:a16="http://schemas.microsoft.com/office/drawing/2014/main" id="{953104D1-5759-4BC8-8DB0-7E321538D3DA}"/>
                </a:ext>
              </a:extLst>
            </p:cNvPr>
            <p:cNvSpPr/>
            <p:nvPr/>
          </p:nvSpPr>
          <p:spPr>
            <a:xfrm>
              <a:off x="525282" y="4853353"/>
              <a:ext cx="8043705" cy="1434933"/>
            </a:xfrm>
            <a:prstGeom prst="rect">
              <a:avLst/>
            </a:prstGeom>
            <a:solidFill>
              <a:schemeClr val="bg1"/>
            </a:solidFill>
            <a:ln w="19050">
              <a:solidFill>
                <a:srgbClr val="8AC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96BFDC8-6DB6-4036-8C05-DF3B287554D2}"/>
                </a:ext>
              </a:extLst>
            </p:cNvPr>
            <p:cNvSpPr txBox="1"/>
            <p:nvPr/>
          </p:nvSpPr>
          <p:spPr>
            <a:xfrm>
              <a:off x="615204" y="4903925"/>
              <a:ext cx="7764607" cy="1354217"/>
            </a:xfrm>
            <a:prstGeom prst="rect">
              <a:avLst/>
            </a:prstGeom>
            <a:noFill/>
          </p:spPr>
          <p:txBody>
            <a:bodyPr wrap="square">
              <a:spAutoFit/>
            </a:bodyPr>
            <a:lstStyle/>
            <a:p>
              <a:pPr algn="just" rtl="0">
                <a:spcBef>
                  <a:spcPts val="0"/>
                </a:spcBef>
                <a:spcAft>
                  <a:spcPts val="0"/>
                </a:spcAft>
              </a:pPr>
              <a:r>
                <a:rPr lang="en-GB" sz="1800" b="1" i="0" u="none" strike="noStrike" dirty="0">
                  <a:solidFill>
                    <a:srgbClr val="000000"/>
                  </a:solidFill>
                  <a:effectLst/>
                </a:rPr>
                <a:t>Did You Know…?</a:t>
              </a:r>
              <a:endParaRPr lang="en-GB" b="0" dirty="0">
                <a:effectLst/>
              </a:endParaRPr>
            </a:p>
            <a:p>
              <a:pPr algn="just">
                <a:spcBef>
                  <a:spcPts val="1200"/>
                </a:spcBef>
              </a:pPr>
              <a:r>
                <a:rPr lang="en-GB" sz="1800" b="0" i="0" u="none" strike="noStrike" dirty="0">
                  <a:solidFill>
                    <a:srgbClr val="000000"/>
                  </a:solidFill>
                  <a:effectLst/>
                </a:rPr>
                <a:t>Norwegian explorer Amundsen, who was the first person to reach the South Pole, used dogs not only to pull the sleds that transported them but also as </a:t>
              </a:r>
              <a:r>
                <a:rPr lang="en-GB" sz="1800" b="1" i="0" u="none" strike="noStrike" dirty="0">
                  <a:solidFill>
                    <a:srgbClr val="000000"/>
                  </a:solidFill>
                  <a:effectLst/>
                </a:rPr>
                <a:t>food</a:t>
              </a:r>
              <a:r>
                <a:rPr lang="en-GB" sz="1800" b="0" i="0" u="none" strike="noStrike" dirty="0">
                  <a:solidFill>
                    <a:srgbClr val="000000"/>
                  </a:solidFill>
                  <a:effectLst/>
                </a:rPr>
                <a:t>. </a:t>
              </a:r>
              <a:endParaRPr lang="en-GB" dirty="0"/>
            </a:p>
          </p:txBody>
        </p:sp>
      </p:grpSp>
    </p:spTree>
    <p:extLst>
      <p:ext uri="{BB962C8B-B14F-4D97-AF65-F5344CB8AC3E}">
        <p14:creationId xmlns:p14="http://schemas.microsoft.com/office/powerpoint/2010/main" val="88070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2E14-EDAD-4084-8CD7-D343E3B61DC5}"/>
              </a:ext>
            </a:extLst>
          </p:cNvPr>
          <p:cNvSpPr>
            <a:spLocks noGrp="1"/>
          </p:cNvSpPr>
          <p:nvPr>
            <p:ph type="title"/>
          </p:nvPr>
        </p:nvSpPr>
        <p:spPr/>
        <p:txBody>
          <a:bodyPr/>
          <a:lstStyle/>
          <a:p>
            <a:r>
              <a:rPr lang="en-GB" b="1" i="0" u="none" strike="noStrike" dirty="0">
                <a:solidFill>
                  <a:srgbClr val="000000"/>
                </a:solidFill>
                <a:effectLst/>
                <a:latin typeface="+mn-lt"/>
              </a:rPr>
              <a:t>Reaching the North Pole</a:t>
            </a:r>
            <a:endParaRPr lang="en-GB" dirty="0">
              <a:latin typeface="+mn-lt"/>
            </a:endParaRPr>
          </a:p>
        </p:txBody>
      </p:sp>
      <p:sp>
        <p:nvSpPr>
          <p:cNvPr id="4" name="Rectangle 3">
            <a:hlinkClick r:id="rId2"/>
            <a:extLst>
              <a:ext uri="{FF2B5EF4-FFF2-40B4-BE49-F238E27FC236}">
                <a16:creationId xmlns:a16="http://schemas.microsoft.com/office/drawing/2014/main" id="{4AD05E65-36E7-4BA1-A851-C4AE9AEF2345}"/>
              </a:ext>
            </a:extLst>
          </p:cNvPr>
          <p:cNvSpPr/>
          <p:nvPr/>
        </p:nvSpPr>
        <p:spPr>
          <a:xfrm>
            <a:off x="8422546" y="6635692"/>
            <a:ext cx="721453" cy="22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547BEFA2-9AEB-448A-A23A-7D84D230EC88}"/>
              </a:ext>
            </a:extLst>
          </p:cNvPr>
          <p:cNvGrpSpPr/>
          <p:nvPr/>
        </p:nvGrpSpPr>
        <p:grpSpPr>
          <a:xfrm>
            <a:off x="573740" y="1567543"/>
            <a:ext cx="4731790" cy="1356527"/>
            <a:chOff x="573740" y="1567543"/>
            <a:chExt cx="4731790" cy="1356527"/>
          </a:xfrm>
        </p:grpSpPr>
        <p:sp>
          <p:nvSpPr>
            <p:cNvPr id="11" name="Rectangle 10">
              <a:extLst>
                <a:ext uri="{FF2B5EF4-FFF2-40B4-BE49-F238E27FC236}">
                  <a16:creationId xmlns:a16="http://schemas.microsoft.com/office/drawing/2014/main" id="{8D3D7364-698F-4FA9-90FC-81CF812F18C0}"/>
                </a:ext>
              </a:extLst>
            </p:cNvPr>
            <p:cNvSpPr/>
            <p:nvPr/>
          </p:nvSpPr>
          <p:spPr>
            <a:xfrm>
              <a:off x="573740" y="1567543"/>
              <a:ext cx="4731790" cy="1356527"/>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3D3FEF4-5F89-4AEE-A121-7B4748505744}"/>
                </a:ext>
              </a:extLst>
            </p:cNvPr>
            <p:cNvSpPr txBox="1"/>
            <p:nvPr/>
          </p:nvSpPr>
          <p:spPr>
            <a:xfrm>
              <a:off x="650086" y="1651921"/>
              <a:ext cx="3841527" cy="1200329"/>
            </a:xfrm>
            <a:prstGeom prst="rect">
              <a:avLst/>
            </a:prstGeom>
            <a:noFill/>
          </p:spPr>
          <p:txBody>
            <a:bodyPr wrap="square">
              <a:spAutoFit/>
            </a:bodyPr>
            <a:lstStyle/>
            <a:p>
              <a:pPr algn="just"/>
              <a:r>
                <a:rPr lang="en-GB" sz="1800" b="0" i="0" u="none" strike="noStrike" dirty="0">
                  <a:solidFill>
                    <a:srgbClr val="000000"/>
                  </a:solidFill>
                  <a:effectLst/>
                </a:rPr>
                <a:t>On their 8</a:t>
              </a:r>
              <a:r>
                <a:rPr lang="en-GB" sz="1800" b="0" i="0" u="none" strike="noStrike" baseline="30000" dirty="0">
                  <a:solidFill>
                    <a:srgbClr val="000000"/>
                  </a:solidFill>
                  <a:effectLst/>
                </a:rPr>
                <a:t>th</a:t>
              </a:r>
              <a:r>
                <a:rPr lang="en-GB" sz="1800" b="0" i="0" u="none" strike="noStrike" dirty="0">
                  <a:solidFill>
                    <a:srgbClr val="000000"/>
                  </a:solidFill>
                  <a:effectLst/>
                </a:rPr>
                <a:t> expedition to the North Pole, Henson and Peary finally reached what they considered to be the North Pole.</a:t>
              </a:r>
              <a:endParaRPr lang="en-GB" dirty="0"/>
            </a:p>
          </p:txBody>
        </p:sp>
      </p:grpSp>
      <p:grpSp>
        <p:nvGrpSpPr>
          <p:cNvPr id="15" name="Group 14">
            <a:extLst>
              <a:ext uri="{FF2B5EF4-FFF2-40B4-BE49-F238E27FC236}">
                <a16:creationId xmlns:a16="http://schemas.microsoft.com/office/drawing/2014/main" id="{98A7444B-B3D5-4382-B3C2-3AE9F23DDAD9}"/>
              </a:ext>
            </a:extLst>
          </p:cNvPr>
          <p:cNvGrpSpPr/>
          <p:nvPr/>
        </p:nvGrpSpPr>
        <p:grpSpPr>
          <a:xfrm>
            <a:off x="573740" y="3038784"/>
            <a:ext cx="4731790" cy="2091092"/>
            <a:chOff x="573740" y="3038784"/>
            <a:chExt cx="4731790" cy="2091092"/>
          </a:xfrm>
        </p:grpSpPr>
        <p:sp>
          <p:nvSpPr>
            <p:cNvPr id="13" name="Rectangle 12">
              <a:extLst>
                <a:ext uri="{FF2B5EF4-FFF2-40B4-BE49-F238E27FC236}">
                  <a16:creationId xmlns:a16="http://schemas.microsoft.com/office/drawing/2014/main" id="{D42C5638-A024-47FE-B44D-54C1C44FFD2C}"/>
                </a:ext>
              </a:extLst>
            </p:cNvPr>
            <p:cNvSpPr/>
            <p:nvPr/>
          </p:nvSpPr>
          <p:spPr>
            <a:xfrm>
              <a:off x="573740" y="3038784"/>
              <a:ext cx="4731790" cy="1603554"/>
            </a:xfrm>
            <a:prstGeom prst="rect">
              <a:avLst/>
            </a:prstGeom>
            <a:solidFill>
              <a:srgbClr val="8A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F230A43-713A-4FCA-8DE8-205565BAABA6}"/>
                </a:ext>
              </a:extLst>
            </p:cNvPr>
            <p:cNvSpPr txBox="1"/>
            <p:nvPr/>
          </p:nvSpPr>
          <p:spPr>
            <a:xfrm>
              <a:off x="650086" y="3098551"/>
              <a:ext cx="3841527" cy="2031325"/>
            </a:xfrm>
            <a:prstGeom prst="rect">
              <a:avLst/>
            </a:prstGeom>
            <a:noFill/>
          </p:spPr>
          <p:txBody>
            <a:bodyPr wrap="square">
              <a:spAutoFit/>
            </a:bodyPr>
            <a:lstStyle/>
            <a:p>
              <a:pPr algn="just" rtl="0">
                <a:spcBef>
                  <a:spcPts val="0"/>
                </a:spcBef>
                <a:spcAft>
                  <a:spcPts val="0"/>
                </a:spcAft>
              </a:pPr>
              <a:r>
                <a:rPr lang="en-GB" sz="1800" b="0" i="0" u="none" strike="noStrike" dirty="0">
                  <a:solidFill>
                    <a:srgbClr val="000000"/>
                  </a:solidFill>
                  <a:effectLst/>
                </a:rPr>
                <a:t>On the morning of April 6</a:t>
              </a:r>
              <a:r>
                <a:rPr lang="en-GB" sz="1800" b="0" i="0" u="none" strike="noStrike" baseline="30000" dirty="0">
                  <a:solidFill>
                    <a:srgbClr val="000000"/>
                  </a:solidFill>
                  <a:effectLst/>
                </a:rPr>
                <a:t>th</a:t>
              </a:r>
              <a:r>
                <a:rPr lang="en-GB" sz="1800" b="0" i="0" u="none" strike="noStrike" dirty="0">
                  <a:solidFill>
                    <a:srgbClr val="000000"/>
                  </a:solidFill>
                  <a:effectLst/>
                </a:rPr>
                <a:t> 1909, four Inuit men, Matthew Henson and Robert Peary set foot on what, according to Peary’s </a:t>
              </a:r>
              <a:r>
                <a:rPr lang="en-GB" sz="1800" b="1" i="0" u="none" strike="noStrike" dirty="0">
                  <a:solidFill>
                    <a:srgbClr val="000000"/>
                  </a:solidFill>
                  <a:effectLst/>
                  <a:hlinkClick r:id="rId3" action="ppaction://hlinksldjump"/>
                </a:rPr>
                <a:t>sextant</a:t>
              </a:r>
              <a:r>
                <a:rPr lang="en-GB" sz="1800" b="1" i="0" u="none" strike="noStrike" dirty="0">
                  <a:solidFill>
                    <a:srgbClr val="000000"/>
                  </a:solidFill>
                  <a:effectLst/>
                </a:rPr>
                <a:t>,</a:t>
              </a:r>
              <a:r>
                <a:rPr lang="en-GB" sz="1800" b="0" i="0" u="none" strike="noStrike" dirty="0">
                  <a:solidFill>
                    <a:srgbClr val="000000"/>
                  </a:solidFill>
                  <a:effectLst/>
                </a:rPr>
                <a:t> was the exact geographical North Pole.</a:t>
              </a:r>
              <a:endParaRPr lang="en-GB" b="0" dirty="0">
                <a:effectLst/>
              </a:endParaRPr>
            </a:p>
            <a:p>
              <a:br>
                <a:rPr lang="en-GB" dirty="0"/>
              </a:br>
              <a:endParaRPr lang="en-GB" dirty="0"/>
            </a:p>
          </p:txBody>
        </p:sp>
      </p:grpSp>
      <p:pic>
        <p:nvPicPr>
          <p:cNvPr id="8" name="Picture 7">
            <a:extLst>
              <a:ext uri="{FF2B5EF4-FFF2-40B4-BE49-F238E27FC236}">
                <a16:creationId xmlns:a16="http://schemas.microsoft.com/office/drawing/2014/main" id="{20C3CC88-B771-41D5-B749-367D4E3ED8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1473201"/>
            <a:ext cx="3921914" cy="4843766"/>
          </a:xfrm>
          <a:prstGeom prst="rect">
            <a:avLst/>
          </a:prstGeom>
        </p:spPr>
      </p:pic>
    </p:spTree>
    <p:extLst>
      <p:ext uri="{BB962C8B-B14F-4D97-AF65-F5344CB8AC3E}">
        <p14:creationId xmlns:p14="http://schemas.microsoft.com/office/powerpoint/2010/main" val="326075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186</TotalTime>
  <Words>1252</Words>
  <Application>Microsoft Office PowerPoint</Application>
  <PresentationFormat>On-screen Show (4:3)</PresentationFormat>
  <Paragraphs>59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Twinkl</vt:lpstr>
      <vt:lpstr>Calibri</vt:lpstr>
      <vt:lpstr>Arial</vt:lpstr>
      <vt:lpstr>Roboto</vt:lpstr>
      <vt:lpstr>Office Theme</vt:lpstr>
      <vt:lpstr>PowerPoint Presentation</vt:lpstr>
      <vt:lpstr>Who Was Matthew Henson?</vt:lpstr>
      <vt:lpstr>Childhood</vt:lpstr>
      <vt:lpstr>Frederick Douglass</vt:lpstr>
      <vt:lpstr>An Orphan and a Sailor</vt:lpstr>
      <vt:lpstr>The Race for the Poles</vt:lpstr>
      <vt:lpstr>Peary and Henson</vt:lpstr>
      <vt:lpstr>Surviving in the North Pole</vt:lpstr>
      <vt:lpstr>Reaching the North Pole</vt:lpstr>
      <vt:lpstr>The Controversy</vt:lpstr>
      <vt:lpstr>Henson’s Legacy</vt:lpstr>
      <vt:lpstr>Inuit Knowledge</vt:lpstr>
      <vt:lpstr>Glossary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Lucy Dinham</cp:lastModifiedBy>
  <cp:revision>22</cp:revision>
  <dcterms:created xsi:type="dcterms:W3CDTF">2020-08-06T14:07:19Z</dcterms:created>
  <dcterms:modified xsi:type="dcterms:W3CDTF">2021-02-24T13:53:21Z</dcterms:modified>
</cp:coreProperties>
</file>