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1" r:id="rId5"/>
    <p:sldMasterId id="2147483673" r:id="rId6"/>
    <p:sldMasterId id="2147483675" r:id="rId7"/>
    <p:sldMasterId id="2147483677" r:id="rId8"/>
    <p:sldMasterId id="2147483679" r:id="rId9"/>
    <p:sldMasterId id="2147483682" r:id="rId10"/>
  </p:sldMasterIdLst>
  <p:notesMasterIdLst>
    <p:notesMasterId r:id="rId23"/>
  </p:notesMasterIdLst>
  <p:sldIdLst>
    <p:sldId id="296" r:id="rId11"/>
    <p:sldId id="297" r:id="rId12"/>
    <p:sldId id="298" r:id="rId13"/>
    <p:sldId id="312" r:id="rId14"/>
    <p:sldId id="299" r:id="rId15"/>
    <p:sldId id="304" r:id="rId16"/>
    <p:sldId id="313" r:id="rId17"/>
    <p:sldId id="305" r:id="rId18"/>
    <p:sldId id="310" r:id="rId19"/>
    <p:sldId id="311" r:id="rId20"/>
    <p:sldId id="308" r:id="rId21"/>
    <p:sldId id="314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28" autoAdjust="0"/>
    <p:restoredTop sz="96327"/>
  </p:normalViewPr>
  <p:slideViewPr>
    <p:cSldViewPr snapToGrid="0" snapToObjects="1">
      <p:cViewPr varScale="1">
        <p:scale>
          <a:sx n="68" d="100"/>
          <a:sy n="68" d="100"/>
        </p:scale>
        <p:origin x="160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24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9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08/02/2021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KG Primary Penmanship" panose="02000506000000020003" pitchFamily="2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08/02/2021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85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73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5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7" Type="http://schemas.openxmlformats.org/officeDocument/2006/relationships/image" Target="../media/image22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Relationship Id="rId6" Type="http://schemas.openxmlformats.org/officeDocument/2006/relationships/image" Target="../media/image16.png"/><Relationship Id="rId5" Type="http://schemas.openxmlformats.org/officeDocument/2006/relationships/image" Target="../media/image30.png"/><Relationship Id="rId10" Type="http://schemas.openxmlformats.org/officeDocument/2006/relationships/image" Target="../media/image24.png"/><Relationship Id="rId9" Type="http://schemas.openxmlformats.org/officeDocument/2006/relationships/image" Target="../media/image2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7" Type="http://schemas.openxmlformats.org/officeDocument/2006/relationships/image" Target="../media/image33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7.xml"/><Relationship Id="rId6" Type="http://schemas.openxmlformats.org/officeDocument/2006/relationships/image" Target="../media/image25.png"/><Relationship Id="rId5" Type="http://schemas.openxmlformats.org/officeDocument/2006/relationships/image" Target="../media/image31.png"/><Relationship Id="rId9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7" Type="http://schemas.openxmlformats.org/officeDocument/2006/relationships/image" Target="../media/image10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10" Type="http://schemas.openxmlformats.org/officeDocument/2006/relationships/image" Target="../media/image19.png"/><Relationship Id="rId9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7" Type="http://schemas.openxmlformats.org/officeDocument/2006/relationships/image" Target="../media/image10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10" Type="http://schemas.openxmlformats.org/officeDocument/2006/relationships/image" Target="../media/image19.png"/><Relationship Id="rId9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Relationship Id="rId6" Type="http://schemas.openxmlformats.org/officeDocument/2006/relationships/image" Target="../media/image12.png"/><Relationship Id="rId5" Type="http://schemas.openxmlformats.org/officeDocument/2006/relationships/image" Target="../media/image26.png"/><Relationship Id="rId10" Type="http://schemas.openxmlformats.org/officeDocument/2006/relationships/image" Target="../media/image17.png"/><Relationship Id="rId9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7927" y="1770317"/>
            <a:ext cx="6376969" cy="3383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866164" y="481142"/>
                <a:ext cx="229417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4,145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52 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</a:t>
                </a:r>
                <a:r>
                  <a:rPr lang="en-GB" sz="2800" dirty="0"/>
                  <a:t> 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6164" y="481142"/>
                <a:ext cx="2294176" cy="523220"/>
              </a:xfrm>
              <a:prstGeom prst="rect">
                <a:avLst/>
              </a:prstGeom>
              <a:blipFill>
                <a:blip r:embed="rId5"/>
                <a:stretch>
                  <a:fillRect l="-5319" t="-15116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3931106"/>
              </p:ext>
            </p:extLst>
          </p:nvPr>
        </p:nvGraphicFramePr>
        <p:xfrm>
          <a:off x="1451555" y="1287721"/>
          <a:ext cx="3412800" cy="41356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8800">
                  <a:extLst>
                    <a:ext uri="{9D8B030D-6E8A-4147-A177-3AD203B41FA5}">
                      <a16:colId xmlns:a16="http://schemas.microsoft.com/office/drawing/2014/main" val="4254962752"/>
                    </a:ext>
                  </a:extLst>
                </a:gridCol>
                <a:gridCol w="568800">
                  <a:extLst>
                    <a:ext uri="{9D8B030D-6E8A-4147-A177-3AD203B41FA5}">
                      <a16:colId xmlns:a16="http://schemas.microsoft.com/office/drawing/2014/main" val="618614444"/>
                    </a:ext>
                  </a:extLst>
                </a:gridCol>
                <a:gridCol w="568800">
                  <a:extLst>
                    <a:ext uri="{9D8B030D-6E8A-4147-A177-3AD203B41FA5}">
                      <a16:colId xmlns:a16="http://schemas.microsoft.com/office/drawing/2014/main" val="2503118494"/>
                    </a:ext>
                  </a:extLst>
                </a:gridCol>
                <a:gridCol w="568800">
                  <a:extLst>
                    <a:ext uri="{9D8B030D-6E8A-4147-A177-3AD203B41FA5}">
                      <a16:colId xmlns:a16="http://schemas.microsoft.com/office/drawing/2014/main" val="70042895"/>
                    </a:ext>
                  </a:extLst>
                </a:gridCol>
                <a:gridCol w="568800">
                  <a:extLst>
                    <a:ext uri="{9D8B030D-6E8A-4147-A177-3AD203B41FA5}">
                      <a16:colId xmlns:a16="http://schemas.microsoft.com/office/drawing/2014/main" val="3654639686"/>
                    </a:ext>
                  </a:extLst>
                </a:gridCol>
                <a:gridCol w="568800">
                  <a:extLst>
                    <a:ext uri="{9D8B030D-6E8A-4147-A177-3AD203B41FA5}">
                      <a16:colId xmlns:a16="http://schemas.microsoft.com/office/drawing/2014/main" val="699825816"/>
                    </a:ext>
                  </a:extLst>
                </a:gridCol>
              </a:tblGrid>
              <a:tr h="689279">
                <a:tc>
                  <a:txBody>
                    <a:bodyPr/>
                    <a:lstStyle/>
                    <a:p>
                      <a:pPr algn="ctr"/>
                      <a:endParaRPr lang="en-GB" sz="2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TTh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Th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H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565384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b="0" dirty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b="0" dirty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300" b="0" dirty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05399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300" dirty="0"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300" dirty="0"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300" dirty="0"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300" dirty="0"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501321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945117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2809147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2851082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29953" y="2753607"/>
                <a:ext cx="127614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953" y="2753607"/>
                <a:ext cx="1276141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98213" y="4130501"/>
                <a:ext cx="127614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213" y="4130501"/>
                <a:ext cx="1276141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56602" y="711973"/>
            <a:ext cx="747045" cy="74704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459446" y="854662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832931" y="3401685"/>
                <a:ext cx="324196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(</m:t>
                    </m:r>
                  </m:oMath>
                </a14:m>
                <a:r>
                  <a:rPr lang="en-GB" sz="3200" dirty="0"/>
                  <a:t>_____ </a:t>
                </a:r>
                <a14:m>
                  <m:oMath xmlns:m="http://schemas.openxmlformats.org/officeDocument/2006/math">
                    <m:r>
                      <a:rPr lang="en-GB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/>
                  <a:t> __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sz="3200" dirty="0"/>
                      <m:t>_</m:t>
                    </m:r>
                    <m:r>
                      <a:rPr lang="en-GB" sz="3200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3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2931" y="3401685"/>
                <a:ext cx="3241963" cy="584775"/>
              </a:xfrm>
              <a:prstGeom prst="rect">
                <a:avLst/>
              </a:prstGeom>
              <a:blipFill>
                <a:blip r:embed="rId9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5008378" y="3358167"/>
            <a:ext cx="13575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4,145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726026" y="3364547"/>
            <a:ext cx="13575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389392" y="3395856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861106" y="3410173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9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280267" y="3400300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2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672746" y="3404745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8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854279" y="4111753"/>
                <a:ext cx="324196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(</m:t>
                    </m:r>
                  </m:oMath>
                </a14:m>
                <a:r>
                  <a:rPr lang="en-GB" sz="3200" dirty="0"/>
                  <a:t>_____ </a:t>
                </a:r>
                <a14:m>
                  <m:oMath xmlns:m="http://schemas.openxmlformats.org/officeDocument/2006/math">
                    <m:r>
                      <a:rPr lang="en-GB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/>
                  <a:t> __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sz="3200" dirty="0"/>
                      <m:t>_</m:t>
                    </m:r>
                    <m:r>
                      <a:rPr lang="en-GB" sz="3200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3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4279" y="4111753"/>
                <a:ext cx="3241963" cy="584775"/>
              </a:xfrm>
              <a:prstGeom prst="rect">
                <a:avLst/>
              </a:prstGeom>
              <a:blipFill>
                <a:blip r:embed="rId10"/>
                <a:stretch>
                  <a:fillRect t="-12632" b="-347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5079626" y="4095342"/>
            <a:ext cx="13575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4,145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658813" y="4060506"/>
            <a:ext cx="13575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50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389392" y="4032228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0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849225" y="4032228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5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283417" y="4032228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2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710560" y="4032228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7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137853" y="4032228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389392" y="4795208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075508" y="4344792"/>
            <a:ext cx="55948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/>
              <a:t>2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853126" y="4780511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4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575109" y="4032228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2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246502" y="4784288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5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276288" y="5348539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1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131134" y="4785570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1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572944" y="4804846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2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975609" y="475313"/>
            <a:ext cx="18059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0070C0"/>
                </a:solidFill>
              </a:rPr>
              <a:t>215,540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671753" y="3699764"/>
            <a:ext cx="55948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/>
              <a:t>1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3709459" y="3866112"/>
            <a:ext cx="292015" cy="15373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V="1">
            <a:off x="3110321" y="4508678"/>
            <a:ext cx="292015" cy="15373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1397982" y="4344767"/>
            <a:ext cx="55948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/>
              <a:t>2</a:t>
            </a:r>
          </a:p>
        </p:txBody>
      </p:sp>
      <p:cxnSp>
        <p:nvCxnSpPr>
          <p:cNvPr id="46" name="Straight Connector 45"/>
          <p:cNvCxnSpPr/>
          <p:nvPr/>
        </p:nvCxnSpPr>
        <p:spPr>
          <a:xfrm flipV="1">
            <a:off x="1434366" y="4517567"/>
            <a:ext cx="292015" cy="15373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2696470" y="4790389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5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2145977" y="5338067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1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519974" y="4353232"/>
            <a:ext cx="55948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/>
              <a:t>2</a:t>
            </a:r>
          </a:p>
        </p:txBody>
      </p:sp>
      <p:cxnSp>
        <p:nvCxnSpPr>
          <p:cNvPr id="51" name="Straight Connector 50"/>
          <p:cNvCxnSpPr/>
          <p:nvPr/>
        </p:nvCxnSpPr>
        <p:spPr>
          <a:xfrm flipV="1">
            <a:off x="2554787" y="4517118"/>
            <a:ext cx="292015" cy="15373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4227650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7" grpId="0"/>
      <p:bldP spid="18" grpId="0"/>
      <p:bldP spid="19" grpId="0"/>
      <p:bldP spid="21" grpId="0"/>
      <p:bldP spid="22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5" grpId="0"/>
      <p:bldP spid="47" grpId="0"/>
      <p:bldP spid="48" grpId="0"/>
      <p:bldP spid="5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7320952"/>
              </p:ext>
            </p:extLst>
          </p:nvPr>
        </p:nvGraphicFramePr>
        <p:xfrm>
          <a:off x="1346056" y="1595147"/>
          <a:ext cx="3012720" cy="41356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120">
                  <a:extLst>
                    <a:ext uri="{9D8B030D-6E8A-4147-A177-3AD203B41FA5}">
                      <a16:colId xmlns:a16="http://schemas.microsoft.com/office/drawing/2014/main" val="4254962752"/>
                    </a:ext>
                  </a:extLst>
                </a:gridCol>
                <a:gridCol w="502120">
                  <a:extLst>
                    <a:ext uri="{9D8B030D-6E8A-4147-A177-3AD203B41FA5}">
                      <a16:colId xmlns:a16="http://schemas.microsoft.com/office/drawing/2014/main" val="618614444"/>
                    </a:ext>
                  </a:extLst>
                </a:gridCol>
                <a:gridCol w="502120">
                  <a:extLst>
                    <a:ext uri="{9D8B030D-6E8A-4147-A177-3AD203B41FA5}">
                      <a16:colId xmlns:a16="http://schemas.microsoft.com/office/drawing/2014/main" val="2503118494"/>
                    </a:ext>
                  </a:extLst>
                </a:gridCol>
                <a:gridCol w="502120">
                  <a:extLst>
                    <a:ext uri="{9D8B030D-6E8A-4147-A177-3AD203B41FA5}">
                      <a16:colId xmlns:a16="http://schemas.microsoft.com/office/drawing/2014/main" val="70042895"/>
                    </a:ext>
                  </a:extLst>
                </a:gridCol>
                <a:gridCol w="502120">
                  <a:extLst>
                    <a:ext uri="{9D8B030D-6E8A-4147-A177-3AD203B41FA5}">
                      <a16:colId xmlns:a16="http://schemas.microsoft.com/office/drawing/2014/main" val="3654639686"/>
                    </a:ext>
                  </a:extLst>
                </a:gridCol>
                <a:gridCol w="502120">
                  <a:extLst>
                    <a:ext uri="{9D8B030D-6E8A-4147-A177-3AD203B41FA5}">
                      <a16:colId xmlns:a16="http://schemas.microsoft.com/office/drawing/2014/main" val="699825816"/>
                    </a:ext>
                  </a:extLst>
                </a:gridCol>
              </a:tblGrid>
              <a:tr h="689279">
                <a:tc>
                  <a:txBody>
                    <a:bodyPr/>
                    <a:lstStyle/>
                    <a:p>
                      <a:pPr algn="ctr"/>
                      <a:endParaRPr lang="en-GB" sz="2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TTh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Th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H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565384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b="0" dirty="0">
                          <a:solidFill>
                            <a:schemeClr val="tx1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b="0" dirty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300" b="0" dirty="0"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05399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300" dirty="0"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300" dirty="0"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300" dirty="0"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300" dirty="0"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501321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8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945117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2809147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2851082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67055" y="3186442"/>
                <a:ext cx="127614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055" y="3186442"/>
                <a:ext cx="1276141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67055" y="4408291"/>
                <a:ext cx="127614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055" y="4408291"/>
                <a:ext cx="1276141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312472" y="3834520"/>
                <a:ext cx="324196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(</m:t>
                    </m:r>
                  </m:oMath>
                </a14:m>
                <a:r>
                  <a:rPr lang="en-GB" sz="3200" dirty="0"/>
                  <a:t>_____ </a:t>
                </a:r>
                <a14:m>
                  <m:oMath xmlns:m="http://schemas.openxmlformats.org/officeDocument/2006/math">
                    <m:r>
                      <a:rPr lang="en-GB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/>
                  <a:t> __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sz="3200" dirty="0"/>
                      <m:t>_</m:t>
                    </m:r>
                    <m:r>
                      <a:rPr lang="en-GB" sz="3200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32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2472" y="3834520"/>
                <a:ext cx="3241963" cy="584775"/>
              </a:xfrm>
              <a:prstGeom prst="rect">
                <a:avLst/>
              </a:prstGeom>
              <a:blipFill>
                <a:blip r:embed="rId7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4487919" y="3791002"/>
            <a:ext cx="13575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5,402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205567" y="3797382"/>
            <a:ext cx="13575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4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368711" y="3722102"/>
            <a:ext cx="55948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dirty="0"/>
              <a:t>4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913717" y="4380802"/>
            <a:ext cx="55948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dirty="0"/>
              <a:t>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333820" y="4544588"/>
                <a:ext cx="324196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(</m:t>
                    </m:r>
                  </m:oMath>
                </a14:m>
                <a:r>
                  <a:rPr lang="en-GB" sz="3200" dirty="0"/>
                  <a:t>_____ </a:t>
                </a:r>
                <a14:m>
                  <m:oMath xmlns:m="http://schemas.openxmlformats.org/officeDocument/2006/math">
                    <m:r>
                      <a:rPr lang="en-GB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/>
                  <a:t> __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sz="3200" dirty="0"/>
                      <m:t>_</m:t>
                    </m:r>
                    <m:r>
                      <a:rPr lang="en-GB" sz="3200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3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3820" y="4544588"/>
                <a:ext cx="3241963" cy="584775"/>
              </a:xfrm>
              <a:prstGeom prst="rect">
                <a:avLst/>
              </a:prstGeom>
              <a:blipFill>
                <a:blip r:embed="rId8"/>
                <a:stretch>
                  <a:fillRect t="-12632" b="-357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4556492" y="4511959"/>
            <a:ext cx="13575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5,402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138354" y="4493341"/>
            <a:ext cx="13575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20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371816" y="3722102"/>
            <a:ext cx="55948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dirty="0"/>
              <a:t>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409015" y="5095806"/>
            <a:ext cx="55948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dirty="0"/>
              <a:t>9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427277" y="4393631"/>
            <a:ext cx="55948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dirty="0"/>
              <a:t>2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921713" y="4406657"/>
            <a:ext cx="55948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dirty="0"/>
              <a:t>8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415680" y="4415622"/>
            <a:ext cx="55948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dirty="0"/>
              <a:t>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914272" y="4069242"/>
            <a:ext cx="55948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/>
              <a:t>2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131629" y="397912"/>
            <a:ext cx="68706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Can you spot the three errors?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902635" y="5078818"/>
            <a:ext cx="55948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dirty="0"/>
              <a:t>3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884283" y="4408291"/>
            <a:ext cx="55948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dirty="0"/>
              <a:t>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922382" y="4400961"/>
            <a:ext cx="55948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dirty="0"/>
              <a:t>0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391735" y="4069242"/>
            <a:ext cx="55948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/>
              <a:t>1</a:t>
            </a:r>
          </a:p>
        </p:txBody>
      </p:sp>
      <p:cxnSp>
        <p:nvCxnSpPr>
          <p:cNvPr id="30" name="Straight Connector 29"/>
          <p:cNvCxnSpPr/>
          <p:nvPr/>
        </p:nvCxnSpPr>
        <p:spPr>
          <a:xfrm flipV="1">
            <a:off x="2429441" y="4235590"/>
            <a:ext cx="292015" cy="15373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3900576" y="4386301"/>
            <a:ext cx="55948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dirty="0"/>
              <a:t>4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337660" y="5079558"/>
            <a:ext cx="55948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dirty="0"/>
              <a:t>1</a:t>
            </a:r>
          </a:p>
        </p:txBody>
      </p:sp>
      <p:cxnSp>
        <p:nvCxnSpPr>
          <p:cNvPr id="37" name="Straight Connector 36"/>
          <p:cNvCxnSpPr/>
          <p:nvPr/>
        </p:nvCxnSpPr>
        <p:spPr>
          <a:xfrm flipV="1">
            <a:off x="1942492" y="4238599"/>
            <a:ext cx="292015" cy="15373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8" name="Picture 3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56602" y="711973"/>
            <a:ext cx="747045" cy="747045"/>
          </a:xfrm>
          <a:prstGeom prst="rect">
            <a:avLst/>
          </a:prstGeom>
        </p:spPr>
      </p:pic>
      <p:sp>
        <p:nvSpPr>
          <p:cNvPr id="39" name="TextBox 38"/>
          <p:cNvSpPr txBox="1"/>
          <p:nvPr/>
        </p:nvSpPr>
        <p:spPr>
          <a:xfrm>
            <a:off x="5459446" y="854662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sp>
        <p:nvSpPr>
          <p:cNvPr id="40" name="Rounded Rectangle 39"/>
          <p:cNvSpPr/>
          <p:nvPr/>
        </p:nvSpPr>
        <p:spPr>
          <a:xfrm rot="19457912">
            <a:off x="3652247" y="2262996"/>
            <a:ext cx="397276" cy="1458024"/>
          </a:xfrm>
          <a:prstGeom prst="roundRect">
            <a:avLst/>
          </a:prstGeom>
          <a:noFill/>
          <a:ln w="38100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ounded Rectangle 40"/>
          <p:cNvSpPr/>
          <p:nvPr/>
        </p:nvSpPr>
        <p:spPr>
          <a:xfrm>
            <a:off x="3385964" y="3759305"/>
            <a:ext cx="397276" cy="488845"/>
          </a:xfrm>
          <a:prstGeom prst="roundRect">
            <a:avLst/>
          </a:prstGeom>
          <a:noFill/>
          <a:ln w="38100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ounded Rectangle 41"/>
          <p:cNvSpPr/>
          <p:nvPr/>
        </p:nvSpPr>
        <p:spPr>
          <a:xfrm>
            <a:off x="2920797" y="4430357"/>
            <a:ext cx="397276" cy="488845"/>
          </a:xfrm>
          <a:prstGeom prst="roundRect">
            <a:avLst/>
          </a:prstGeom>
          <a:noFill/>
          <a:ln w="38100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ounded Rectangle 42"/>
          <p:cNvSpPr/>
          <p:nvPr/>
        </p:nvSpPr>
        <p:spPr>
          <a:xfrm>
            <a:off x="3409739" y="2409825"/>
            <a:ext cx="397276" cy="1140923"/>
          </a:xfrm>
          <a:prstGeom prst="roundRect">
            <a:avLst/>
          </a:prstGeom>
          <a:noFill/>
          <a:ln w="38100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TextBox 43"/>
          <p:cNvSpPr txBox="1"/>
          <p:nvPr/>
        </p:nvSpPr>
        <p:spPr>
          <a:xfrm>
            <a:off x="2393397" y="5078818"/>
            <a:ext cx="55948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dirty="0"/>
              <a:t>2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2920488" y="5078818"/>
            <a:ext cx="55948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dirty="0"/>
              <a:t>4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3399604" y="5078818"/>
            <a:ext cx="55948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dirty="0"/>
              <a:t>7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3917130" y="5078818"/>
            <a:ext cx="55948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dirty="0"/>
              <a:t>2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1885062" y="5083620"/>
            <a:ext cx="55948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dirty="0"/>
              <a:t>2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2962274" y="5099869"/>
            <a:ext cx="55948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dirty="0"/>
              <a:t>6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3433474" y="5091744"/>
            <a:ext cx="55948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dirty="0"/>
              <a:t>4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3922256" y="5087682"/>
            <a:ext cx="55948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dirty="0"/>
              <a:t>8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34317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 tmFilter="0, 0; .2, .5; .8, .5; 1, 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" dur="250" autoRev="1" fill="hold"/>
                                        <p:tgtEl>
                                          <p:spTgt spid="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4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 tmFilter="0, 0; .2, .5; .8, .5; 1, 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6" dur="250" autoRev="1" fill="hold"/>
                                        <p:tgtEl>
                                          <p:spTgt spid="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3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 tmFilter="0, 0; .2, .5; .8, .5; 1, 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5" dur="250" autoRev="1" fill="hold"/>
                                        <p:tgtEl>
                                          <p:spTgt spid="3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2.59259E-6 L -0.05521 0.00116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78" y="93"/>
                                    </p:animMotion>
                                  </p:childTnLst>
                                </p:cTn>
                              </p:par>
                              <p:par>
                                <p:cTn id="5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4.07407E-6 L -0.05677 -4.07407E-6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47" y="0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1.11022E-16 L -0.05816 -0.00092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12" y="46"/>
                                    </p:animMotion>
                                  </p:childTnLst>
                                </p:cTn>
                              </p:par>
                              <p:par>
                                <p:cTn id="54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7.40741E-7 L -0.0592 0.00185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69" y="93"/>
                                    </p:animMotion>
                                  </p:childTnLst>
                                </p:cTn>
                              </p:par>
                              <p:par>
                                <p:cTn id="56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3.33333E-6 L -0.05365 0.00116 " pathEditMode="relative" rAng="0" ptsTypes="AA">
                                      <p:cBhvr>
                                        <p:cTn id="57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91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6" grpId="0"/>
      <p:bldP spid="17" grpId="0"/>
      <p:bldP spid="18" grpId="0"/>
      <p:bldP spid="18" grpId="1"/>
      <p:bldP spid="18" grpId="2"/>
      <p:bldP spid="20" grpId="0"/>
      <p:bldP spid="20" grpId="1"/>
      <p:bldP spid="21" grpId="0"/>
      <p:bldP spid="21" grpId="1"/>
      <p:bldP spid="25" grpId="0"/>
      <p:bldP spid="26" grpId="0"/>
      <p:bldP spid="26" grpId="1"/>
      <p:bldP spid="28" grpId="0"/>
      <p:bldP spid="34" grpId="0"/>
      <p:bldP spid="34" grpId="1"/>
      <p:bldP spid="35" grpId="0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/>
      <p:bldP spid="46" grpId="0"/>
      <p:bldP spid="47" grpId="0"/>
      <p:bldP spid="48" grpId="0"/>
      <p:bldP spid="53" grpId="0"/>
      <p:bldP spid="54" grpId="0"/>
      <p:bldP spid="55" grpId="0"/>
      <p:bldP spid="5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DC7290-1394-4C40-A5C1-35265893D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Have a go at the questions on the worksheet</a:t>
            </a:r>
          </a:p>
        </p:txBody>
      </p:sp>
    </p:spTree>
    <p:extLst>
      <p:ext uri="{BB962C8B-B14F-4D97-AF65-F5344CB8AC3E}">
        <p14:creationId xmlns:p14="http://schemas.microsoft.com/office/powerpoint/2010/main" val="681503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935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5550" y="334776"/>
            <a:ext cx="749747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1)		1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×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415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2)		100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×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415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3)		200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×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415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4)		 415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×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201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4128357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264322" y="5371960"/>
            <a:ext cx="3044423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600" dirty="0">
                <a:latin typeface="Calibri" panose="020F0502020204030204" pitchFamily="34" charset="0"/>
                <a:cs typeface="Calibri" panose="020F0502020204030204" pitchFamily="34" charset="0"/>
              </a:rPr>
              <a:t>415 </a:t>
            </a:r>
            <a:r>
              <a:rPr lang="en-GB" sz="26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×</a:t>
            </a:r>
            <a:r>
              <a:rPr lang="en-GB" sz="2600" dirty="0">
                <a:latin typeface="Calibri" panose="020F0502020204030204" pitchFamily="34" charset="0"/>
                <a:cs typeface="Calibri" panose="020F0502020204030204" pitchFamily="34" charset="0"/>
              </a:rPr>
              <a:t> 200 </a:t>
            </a:r>
            <a:r>
              <a:rPr lang="en-GB" sz="26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+ </a:t>
            </a:r>
            <a:r>
              <a:rPr lang="en-GB" sz="2600" dirty="0">
                <a:latin typeface="Calibri" panose="020F0502020204030204" pitchFamily="34" charset="0"/>
                <a:cs typeface="Calibri" panose="020F0502020204030204" pitchFamily="34" charset="0"/>
              </a:rPr>
              <a:t>415 </a:t>
            </a:r>
            <a:r>
              <a:rPr lang="en-GB" sz="26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×</a:t>
            </a:r>
            <a:r>
              <a:rPr lang="en-GB" sz="2600" dirty="0">
                <a:latin typeface="Calibri" panose="020F0502020204030204" pitchFamily="34" charset="0"/>
                <a:cs typeface="Calibri" panose="020F0502020204030204" pitchFamily="34" charset="0"/>
              </a:rPr>
              <a:t> 1</a:t>
            </a:r>
            <a:endParaRPr lang="en-GB" sz="2600" dirty="0">
              <a:latin typeface="Cambria Math" panose="02040503050406030204" pitchFamily="18" charset="0"/>
              <a:ea typeface="Cambria Math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95550" y="334776"/>
            <a:ext cx="749747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1)		1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×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415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2)		100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×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415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3)		200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×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415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4)		 415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×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201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49848" y="312122"/>
            <a:ext cx="1194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0070C0"/>
                </a:solidFill>
              </a:rPr>
              <a:t>415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76419" y="1599708"/>
            <a:ext cx="1194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0070C0"/>
                </a:solidFill>
              </a:rPr>
              <a:t>41,500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630134" y="2897441"/>
            <a:ext cx="1194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0070C0"/>
                </a:solidFill>
              </a:rPr>
              <a:t>83,000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669101" y="4168235"/>
            <a:ext cx="1194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0070C0"/>
                </a:solidFill>
              </a:rPr>
              <a:t>83,415</a:t>
            </a:r>
          </a:p>
        </p:txBody>
      </p:sp>
      <p:sp>
        <p:nvSpPr>
          <p:cNvPr id="9" name="Oval 8"/>
          <p:cNvSpPr/>
          <p:nvPr/>
        </p:nvSpPr>
        <p:spPr>
          <a:xfrm>
            <a:off x="2152650" y="5371960"/>
            <a:ext cx="633883" cy="492443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3946095" y="5394614"/>
            <a:ext cx="297659" cy="492443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" name="Straight Connector 11"/>
          <p:cNvCxnSpPr>
            <a:cxnSpLocks/>
            <a:endCxn id="9" idx="0"/>
          </p:cNvCxnSpPr>
          <p:nvPr/>
        </p:nvCxnSpPr>
        <p:spPr>
          <a:xfrm flipH="1">
            <a:off x="2469592" y="4597909"/>
            <a:ext cx="502210" cy="77405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  <a:endCxn id="10" idx="1"/>
          </p:cNvCxnSpPr>
          <p:nvPr/>
        </p:nvCxnSpPr>
        <p:spPr>
          <a:xfrm>
            <a:off x="3228545" y="4604355"/>
            <a:ext cx="761141" cy="86237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981325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5466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866164" y="481142"/>
                <a:ext cx="229417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2,313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32 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</a:t>
                </a:r>
                <a:r>
                  <a:rPr lang="en-GB" sz="2800" dirty="0"/>
                  <a:t> 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6164" y="481142"/>
                <a:ext cx="2294176" cy="523220"/>
              </a:xfrm>
              <a:prstGeom prst="rect">
                <a:avLst/>
              </a:prstGeom>
              <a:blipFill>
                <a:blip r:embed="rId5"/>
                <a:stretch>
                  <a:fillRect l="-5319" t="-15116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9813368"/>
              </p:ext>
            </p:extLst>
          </p:nvPr>
        </p:nvGraphicFramePr>
        <p:xfrm>
          <a:off x="1420738" y="1287721"/>
          <a:ext cx="2633100" cy="41356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6620">
                  <a:extLst>
                    <a:ext uri="{9D8B030D-6E8A-4147-A177-3AD203B41FA5}">
                      <a16:colId xmlns:a16="http://schemas.microsoft.com/office/drawing/2014/main" val="618614444"/>
                    </a:ext>
                  </a:extLst>
                </a:gridCol>
                <a:gridCol w="526620">
                  <a:extLst>
                    <a:ext uri="{9D8B030D-6E8A-4147-A177-3AD203B41FA5}">
                      <a16:colId xmlns:a16="http://schemas.microsoft.com/office/drawing/2014/main" val="2503118494"/>
                    </a:ext>
                  </a:extLst>
                </a:gridCol>
                <a:gridCol w="526620">
                  <a:extLst>
                    <a:ext uri="{9D8B030D-6E8A-4147-A177-3AD203B41FA5}">
                      <a16:colId xmlns:a16="http://schemas.microsoft.com/office/drawing/2014/main" val="70042895"/>
                    </a:ext>
                  </a:extLst>
                </a:gridCol>
                <a:gridCol w="526620">
                  <a:extLst>
                    <a:ext uri="{9D8B030D-6E8A-4147-A177-3AD203B41FA5}">
                      <a16:colId xmlns:a16="http://schemas.microsoft.com/office/drawing/2014/main" val="3654639686"/>
                    </a:ext>
                  </a:extLst>
                </a:gridCol>
                <a:gridCol w="526620">
                  <a:extLst>
                    <a:ext uri="{9D8B030D-6E8A-4147-A177-3AD203B41FA5}">
                      <a16:colId xmlns:a16="http://schemas.microsoft.com/office/drawing/2014/main" val="699825816"/>
                    </a:ext>
                  </a:extLst>
                </a:gridCol>
              </a:tblGrid>
              <a:tr h="689279"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TTh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Th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H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565384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b="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b="0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300" b="0" dirty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05399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300" dirty="0"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300" dirty="0"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300" dirty="0"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501321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945117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2809147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2851082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29953" y="2753607"/>
                <a:ext cx="127614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953" y="2753607"/>
                <a:ext cx="1276141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20943" y="4111753"/>
                <a:ext cx="127614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943" y="4111753"/>
                <a:ext cx="1276141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56602" y="711973"/>
            <a:ext cx="747045" cy="74704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459446" y="854662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091396" y="3401685"/>
                <a:ext cx="324196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(</m:t>
                    </m:r>
                  </m:oMath>
                </a14:m>
                <a:r>
                  <a:rPr lang="en-GB" sz="3200" dirty="0"/>
                  <a:t>_____ </a:t>
                </a:r>
                <a14:m>
                  <m:oMath xmlns:m="http://schemas.openxmlformats.org/officeDocument/2006/math">
                    <m:r>
                      <a:rPr lang="en-GB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/>
                  <a:t> __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sz="3200" dirty="0"/>
                      <m:t>_</m:t>
                    </m:r>
                    <m:r>
                      <a:rPr lang="en-GB" sz="3200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3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1396" y="3401685"/>
                <a:ext cx="3241963" cy="584775"/>
              </a:xfrm>
              <a:prstGeom prst="rect">
                <a:avLst/>
              </a:prstGeom>
              <a:blipFill>
                <a:blip r:embed="rId9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4266843" y="3358167"/>
            <a:ext cx="13575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2,313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984491" y="3364547"/>
            <a:ext cx="13575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638133" y="3392189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6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3596522" y="2050439"/>
            <a:ext cx="397276" cy="1226388"/>
          </a:xfrm>
          <a:prstGeom prst="roundRect">
            <a:avLst/>
          </a:prstGeom>
          <a:noFill/>
          <a:ln w="38100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3078956" y="3382782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2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519779" y="3378079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6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960602" y="3387485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112744" y="4111753"/>
                <a:ext cx="324196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(</m:t>
                    </m:r>
                  </m:oMath>
                </a14:m>
                <a:r>
                  <a:rPr lang="en-GB" sz="3200" dirty="0"/>
                  <a:t>_____ </a:t>
                </a:r>
                <a14:m>
                  <m:oMath xmlns:m="http://schemas.openxmlformats.org/officeDocument/2006/math">
                    <m:r>
                      <a:rPr lang="en-GB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/>
                  <a:t> __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sz="3200" dirty="0"/>
                      <m:t>_</m:t>
                    </m:r>
                    <m:r>
                      <a:rPr lang="en-GB" sz="3200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3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2744" y="4111753"/>
                <a:ext cx="3241963" cy="584775"/>
              </a:xfrm>
              <a:prstGeom prst="rect">
                <a:avLst/>
              </a:prstGeom>
              <a:blipFill>
                <a:blip r:embed="rId10"/>
                <a:stretch>
                  <a:fillRect t="-12632" b="-347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Rounded Rectangle 15">
            <a:extLst>
              <a:ext uri="{FF2B5EF4-FFF2-40B4-BE49-F238E27FC236}">
                <a16:creationId xmlns:a16="http://schemas.microsoft.com/office/drawing/2014/main" id="{175D0DA3-E3E6-4B47-9BD2-E3650BB6E8DB}"/>
              </a:ext>
            </a:extLst>
          </p:cNvPr>
          <p:cNvSpPr/>
          <p:nvPr/>
        </p:nvSpPr>
        <p:spPr>
          <a:xfrm rot="19441089">
            <a:off x="3334193" y="2061055"/>
            <a:ext cx="397276" cy="1226388"/>
          </a:xfrm>
          <a:prstGeom prst="roundRect">
            <a:avLst/>
          </a:prstGeom>
          <a:noFill/>
          <a:ln w="38100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ounded Rectangle 15">
            <a:extLst>
              <a:ext uri="{FF2B5EF4-FFF2-40B4-BE49-F238E27FC236}">
                <a16:creationId xmlns:a16="http://schemas.microsoft.com/office/drawing/2014/main" id="{AA8EBCE9-A92D-48B9-B9EE-E53D7289B64B}"/>
              </a:ext>
            </a:extLst>
          </p:cNvPr>
          <p:cNvSpPr/>
          <p:nvPr/>
        </p:nvSpPr>
        <p:spPr>
          <a:xfrm rot="18223714">
            <a:off x="3081823" y="1831686"/>
            <a:ext cx="397276" cy="1686867"/>
          </a:xfrm>
          <a:prstGeom prst="roundRect">
            <a:avLst/>
          </a:prstGeom>
          <a:noFill/>
          <a:ln w="38100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ounded Rectangle 15">
            <a:extLst>
              <a:ext uri="{FF2B5EF4-FFF2-40B4-BE49-F238E27FC236}">
                <a16:creationId xmlns:a16="http://schemas.microsoft.com/office/drawing/2014/main" id="{67252C92-DE96-49E3-B77C-802596A3FC99}"/>
              </a:ext>
            </a:extLst>
          </p:cNvPr>
          <p:cNvSpPr/>
          <p:nvPr/>
        </p:nvSpPr>
        <p:spPr>
          <a:xfrm rot="17602084">
            <a:off x="2829108" y="1624298"/>
            <a:ext cx="397276" cy="2124459"/>
          </a:xfrm>
          <a:prstGeom prst="roundRect">
            <a:avLst/>
          </a:prstGeom>
          <a:noFill/>
          <a:ln w="38100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95527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4" grpId="0"/>
      <p:bldP spid="15" grpId="0"/>
      <p:bldP spid="16" grpId="0" animBg="1"/>
      <p:bldP spid="16" grpId="1" animBg="1"/>
      <p:bldP spid="17" grpId="0"/>
      <p:bldP spid="18" grpId="0"/>
      <p:bldP spid="19" grpId="0"/>
      <p:bldP spid="39" grpId="0" animBg="1"/>
      <p:bldP spid="39" grpId="1" animBg="1"/>
      <p:bldP spid="40" grpId="0" animBg="1"/>
      <p:bldP spid="40" grpId="1" animBg="1"/>
      <p:bldP spid="4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866164" y="481142"/>
                <a:ext cx="229417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2,313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32 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</a:t>
                </a:r>
                <a:r>
                  <a:rPr lang="en-GB" sz="2800" dirty="0"/>
                  <a:t> 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6164" y="481142"/>
                <a:ext cx="2294176" cy="523220"/>
              </a:xfrm>
              <a:prstGeom prst="rect">
                <a:avLst/>
              </a:prstGeom>
              <a:blipFill>
                <a:blip r:embed="rId5"/>
                <a:stretch>
                  <a:fillRect l="-5319" t="-15116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420738" y="1287721"/>
          <a:ext cx="2633100" cy="41356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6620">
                  <a:extLst>
                    <a:ext uri="{9D8B030D-6E8A-4147-A177-3AD203B41FA5}">
                      <a16:colId xmlns:a16="http://schemas.microsoft.com/office/drawing/2014/main" val="618614444"/>
                    </a:ext>
                  </a:extLst>
                </a:gridCol>
                <a:gridCol w="526620">
                  <a:extLst>
                    <a:ext uri="{9D8B030D-6E8A-4147-A177-3AD203B41FA5}">
                      <a16:colId xmlns:a16="http://schemas.microsoft.com/office/drawing/2014/main" val="2503118494"/>
                    </a:ext>
                  </a:extLst>
                </a:gridCol>
                <a:gridCol w="526620">
                  <a:extLst>
                    <a:ext uri="{9D8B030D-6E8A-4147-A177-3AD203B41FA5}">
                      <a16:colId xmlns:a16="http://schemas.microsoft.com/office/drawing/2014/main" val="70042895"/>
                    </a:ext>
                  </a:extLst>
                </a:gridCol>
                <a:gridCol w="526620">
                  <a:extLst>
                    <a:ext uri="{9D8B030D-6E8A-4147-A177-3AD203B41FA5}">
                      <a16:colId xmlns:a16="http://schemas.microsoft.com/office/drawing/2014/main" val="3654639686"/>
                    </a:ext>
                  </a:extLst>
                </a:gridCol>
                <a:gridCol w="526620">
                  <a:extLst>
                    <a:ext uri="{9D8B030D-6E8A-4147-A177-3AD203B41FA5}">
                      <a16:colId xmlns:a16="http://schemas.microsoft.com/office/drawing/2014/main" val="699825816"/>
                    </a:ext>
                  </a:extLst>
                </a:gridCol>
              </a:tblGrid>
              <a:tr h="689279"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TTh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Th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H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565384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b="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b="0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300" b="0" dirty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05399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300" dirty="0"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300" dirty="0"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300" dirty="0"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501321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945117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2809147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2851082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29953" y="2753607"/>
                <a:ext cx="127614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953" y="2753607"/>
                <a:ext cx="1276141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20943" y="4111753"/>
                <a:ext cx="127614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943" y="4111753"/>
                <a:ext cx="1276141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091396" y="3401685"/>
                <a:ext cx="324196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(</m:t>
                    </m:r>
                  </m:oMath>
                </a14:m>
                <a:r>
                  <a:rPr lang="en-GB" sz="3200" dirty="0"/>
                  <a:t>_____ </a:t>
                </a:r>
                <a14:m>
                  <m:oMath xmlns:m="http://schemas.openxmlformats.org/officeDocument/2006/math">
                    <m:r>
                      <a:rPr lang="en-GB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/>
                  <a:t> __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sz="3200" dirty="0"/>
                      <m:t>_</m:t>
                    </m:r>
                    <m:r>
                      <a:rPr lang="en-GB" sz="3200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3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1396" y="3401685"/>
                <a:ext cx="3241963" cy="584775"/>
              </a:xfrm>
              <a:prstGeom prst="rect">
                <a:avLst/>
              </a:prstGeom>
              <a:blipFill>
                <a:blip r:embed="rId9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4266843" y="3358167"/>
            <a:ext cx="13575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2,313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984491" y="3364547"/>
            <a:ext cx="13575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638133" y="3392189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6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3047907" y="2042752"/>
            <a:ext cx="397276" cy="1226388"/>
          </a:xfrm>
          <a:prstGeom prst="roundRect">
            <a:avLst/>
          </a:prstGeom>
          <a:noFill/>
          <a:ln w="38100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3078956" y="3382782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2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519779" y="3378079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6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960602" y="3387485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112744" y="4111753"/>
                <a:ext cx="324196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(</m:t>
                    </m:r>
                  </m:oMath>
                </a14:m>
                <a:r>
                  <a:rPr lang="en-GB" sz="3200" dirty="0"/>
                  <a:t>_____ </a:t>
                </a:r>
                <a14:m>
                  <m:oMath xmlns:m="http://schemas.openxmlformats.org/officeDocument/2006/math">
                    <m:r>
                      <a:rPr lang="en-GB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/>
                  <a:t> __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sz="3200" dirty="0"/>
                      <m:t>_</m:t>
                    </m:r>
                    <m:r>
                      <a:rPr lang="en-GB" sz="3200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3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2744" y="4111753"/>
                <a:ext cx="3241963" cy="584775"/>
              </a:xfrm>
              <a:prstGeom prst="rect">
                <a:avLst/>
              </a:prstGeom>
              <a:blipFill>
                <a:blip r:embed="rId10"/>
                <a:stretch>
                  <a:fillRect t="-12632" b="-347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4338091" y="4095342"/>
            <a:ext cx="13575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2,313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917278" y="4060506"/>
            <a:ext cx="13575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30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629993" y="4060506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0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079266" y="4060506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9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533455" y="4076165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3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978348" y="4076166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9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495219" y="4060505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6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600853" y="4776387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6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537835" y="5353039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1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079581" y="4789461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1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053160" y="5353039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1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558309" y="4802535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0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508627" y="5353038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1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037036" y="4815609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4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515763" y="4828682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7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002429" y="480240"/>
            <a:ext cx="13575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0070C0"/>
                </a:solidFill>
              </a:rPr>
              <a:t>74,016</a:t>
            </a:r>
          </a:p>
        </p:txBody>
      </p:sp>
      <p:sp>
        <p:nvSpPr>
          <p:cNvPr id="39" name="Rounded Rectangle 15">
            <a:extLst>
              <a:ext uri="{FF2B5EF4-FFF2-40B4-BE49-F238E27FC236}">
                <a16:creationId xmlns:a16="http://schemas.microsoft.com/office/drawing/2014/main" id="{175D0DA3-E3E6-4B47-9BD2-E3650BB6E8DB}"/>
              </a:ext>
            </a:extLst>
          </p:cNvPr>
          <p:cNvSpPr/>
          <p:nvPr/>
        </p:nvSpPr>
        <p:spPr>
          <a:xfrm rot="2158911" flipH="1">
            <a:off x="3322378" y="1967069"/>
            <a:ext cx="397276" cy="1361173"/>
          </a:xfrm>
          <a:prstGeom prst="roundRect">
            <a:avLst/>
          </a:prstGeom>
          <a:noFill/>
          <a:ln w="38100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ounded Rectangle 15">
            <a:extLst>
              <a:ext uri="{FF2B5EF4-FFF2-40B4-BE49-F238E27FC236}">
                <a16:creationId xmlns:a16="http://schemas.microsoft.com/office/drawing/2014/main" id="{AA8EBCE9-A92D-48B9-B9EE-E53D7289B64B}"/>
              </a:ext>
            </a:extLst>
          </p:cNvPr>
          <p:cNvSpPr/>
          <p:nvPr/>
        </p:nvSpPr>
        <p:spPr>
          <a:xfrm rot="18223714">
            <a:off x="2533208" y="1823999"/>
            <a:ext cx="397276" cy="1686867"/>
          </a:xfrm>
          <a:prstGeom prst="roundRect">
            <a:avLst/>
          </a:prstGeom>
          <a:noFill/>
          <a:ln w="38100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ounded Rectangle 15">
            <a:extLst>
              <a:ext uri="{FF2B5EF4-FFF2-40B4-BE49-F238E27FC236}">
                <a16:creationId xmlns:a16="http://schemas.microsoft.com/office/drawing/2014/main" id="{67252C92-DE96-49E3-B77C-802596A3FC99}"/>
              </a:ext>
            </a:extLst>
          </p:cNvPr>
          <p:cNvSpPr/>
          <p:nvPr/>
        </p:nvSpPr>
        <p:spPr>
          <a:xfrm rot="19438217">
            <a:off x="2786289" y="1954302"/>
            <a:ext cx="397276" cy="1388161"/>
          </a:xfrm>
          <a:prstGeom prst="roundRect">
            <a:avLst/>
          </a:prstGeom>
          <a:noFill/>
          <a:ln w="38100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16244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6" grpId="1" animBg="1"/>
      <p:bldP spid="21" grpId="0"/>
      <p:bldP spid="22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8254028"/>
              </p:ext>
            </p:extLst>
          </p:nvPr>
        </p:nvGraphicFramePr>
        <p:xfrm>
          <a:off x="1497955" y="1053122"/>
          <a:ext cx="5793600" cy="32978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774564795"/>
                    </a:ext>
                  </a:extLst>
                </a:gridCol>
                <a:gridCol w="1296000">
                  <a:extLst>
                    <a:ext uri="{9D8B030D-6E8A-4147-A177-3AD203B41FA5}">
                      <a16:colId xmlns:a16="http://schemas.microsoft.com/office/drawing/2014/main" val="2484942990"/>
                    </a:ext>
                  </a:extLst>
                </a:gridCol>
                <a:gridCol w="1296000">
                  <a:extLst>
                    <a:ext uri="{9D8B030D-6E8A-4147-A177-3AD203B41FA5}">
                      <a16:colId xmlns:a16="http://schemas.microsoft.com/office/drawing/2014/main" val="2912648828"/>
                    </a:ext>
                  </a:extLst>
                </a:gridCol>
                <a:gridCol w="1296000">
                  <a:extLst>
                    <a:ext uri="{9D8B030D-6E8A-4147-A177-3AD203B41FA5}">
                      <a16:colId xmlns:a16="http://schemas.microsoft.com/office/drawing/2014/main" val="3541341273"/>
                    </a:ext>
                  </a:extLst>
                </a:gridCol>
                <a:gridCol w="1296000">
                  <a:extLst>
                    <a:ext uri="{9D8B030D-6E8A-4147-A177-3AD203B41FA5}">
                      <a16:colId xmlns:a16="http://schemas.microsoft.com/office/drawing/2014/main" val="2810781982"/>
                    </a:ext>
                  </a:extLst>
                </a:gridCol>
              </a:tblGrid>
              <a:tr h="634488"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31362"/>
                  </a:ext>
                </a:extLst>
              </a:tr>
              <a:tr h="1331677"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2019914"/>
                  </a:ext>
                </a:extLst>
              </a:tr>
              <a:tr h="1331677"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0308426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125846" y="1127363"/>
            <a:ext cx="12761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2,000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4950885" y="1109481"/>
            <a:ext cx="7720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10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32359" y="2099561"/>
            <a:ext cx="7787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30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1672925" y="3377717"/>
            <a:ext cx="4701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133701" y="2099561"/>
            <a:ext cx="12604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60,000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3838180" y="5167047"/>
            <a:ext cx="14676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0070C0"/>
                </a:solidFill>
              </a:rPr>
              <a:t>74,016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56138" y="4674604"/>
            <a:ext cx="816131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/>
              <a:t>60,000 </a:t>
            </a:r>
            <a:r>
              <a:rPr lang="en-GB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600" dirty="0"/>
              <a:t> 9,000 </a:t>
            </a:r>
            <a:r>
              <a:rPr lang="en-GB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600" dirty="0"/>
              <a:t> 4,000 </a:t>
            </a:r>
            <a:r>
              <a:rPr lang="en-GB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600" dirty="0"/>
              <a:t> 600 </a:t>
            </a:r>
            <a:r>
              <a:rPr lang="en-GB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600" dirty="0"/>
              <a:t> 300 </a:t>
            </a:r>
            <a:r>
              <a:rPr lang="en-GB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600" dirty="0"/>
              <a:t> 90 </a:t>
            </a:r>
            <a:r>
              <a:rPr lang="en-GB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600" dirty="0"/>
              <a:t> 20 </a:t>
            </a:r>
            <a:r>
              <a:rPr lang="en-GB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600" dirty="0"/>
              <a:t> 6 </a:t>
            </a:r>
            <a:r>
              <a:rPr lang="en-GB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673026" y="1140796"/>
                <a:ext cx="41087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3026" y="1140796"/>
                <a:ext cx="410870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099385" y="334776"/>
                <a:ext cx="229417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2,313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32 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</a:t>
                </a:r>
                <a:r>
                  <a:rPr lang="en-GB" sz="2800" dirty="0"/>
                  <a:t> </a:t>
                </a: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9385" y="334776"/>
                <a:ext cx="2294176" cy="523220"/>
              </a:xfrm>
              <a:prstGeom prst="rect">
                <a:avLst/>
              </a:prstGeom>
              <a:blipFill>
                <a:blip r:embed="rId6"/>
                <a:stretch>
                  <a:fillRect l="-5305" t="-15116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3650046" y="1113323"/>
            <a:ext cx="8078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300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6245474" y="1109481"/>
            <a:ext cx="7720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3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423768" y="2099561"/>
            <a:ext cx="12604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9,000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4937240" y="2099561"/>
            <a:ext cx="7993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300</a:t>
            </a:r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>
            <a:off x="6231829" y="2093980"/>
            <a:ext cx="7993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90</a:t>
            </a:r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2133701" y="3377717"/>
            <a:ext cx="12604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4,000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3423768" y="3377717"/>
            <a:ext cx="12604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600</a:t>
            </a: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5027189" y="3396448"/>
            <a:ext cx="6194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20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6321778" y="3377717"/>
            <a:ext cx="6194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6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26144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6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6" grpId="0"/>
      <p:bldP spid="6" grpId="1"/>
      <p:bldP spid="7" grpId="0"/>
      <p:bldP spid="8" grpId="0"/>
      <p:bldP spid="10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866164" y="481142"/>
                <a:ext cx="229417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6,324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33 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</a:t>
                </a:r>
                <a:r>
                  <a:rPr lang="en-GB" sz="2800" dirty="0"/>
                  <a:t> 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6164" y="481142"/>
                <a:ext cx="2294176" cy="523220"/>
              </a:xfrm>
              <a:prstGeom prst="rect">
                <a:avLst/>
              </a:prstGeom>
              <a:blipFill>
                <a:blip r:embed="rId5"/>
                <a:stretch>
                  <a:fillRect l="-5319" t="-15116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4027790"/>
              </p:ext>
            </p:extLst>
          </p:nvPr>
        </p:nvGraphicFramePr>
        <p:xfrm>
          <a:off x="1299148" y="1287721"/>
          <a:ext cx="3412800" cy="41356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8800">
                  <a:extLst>
                    <a:ext uri="{9D8B030D-6E8A-4147-A177-3AD203B41FA5}">
                      <a16:colId xmlns:a16="http://schemas.microsoft.com/office/drawing/2014/main" val="4254962752"/>
                    </a:ext>
                  </a:extLst>
                </a:gridCol>
                <a:gridCol w="568800">
                  <a:extLst>
                    <a:ext uri="{9D8B030D-6E8A-4147-A177-3AD203B41FA5}">
                      <a16:colId xmlns:a16="http://schemas.microsoft.com/office/drawing/2014/main" val="618614444"/>
                    </a:ext>
                  </a:extLst>
                </a:gridCol>
                <a:gridCol w="568800">
                  <a:extLst>
                    <a:ext uri="{9D8B030D-6E8A-4147-A177-3AD203B41FA5}">
                      <a16:colId xmlns:a16="http://schemas.microsoft.com/office/drawing/2014/main" val="2503118494"/>
                    </a:ext>
                  </a:extLst>
                </a:gridCol>
                <a:gridCol w="568800">
                  <a:extLst>
                    <a:ext uri="{9D8B030D-6E8A-4147-A177-3AD203B41FA5}">
                      <a16:colId xmlns:a16="http://schemas.microsoft.com/office/drawing/2014/main" val="70042895"/>
                    </a:ext>
                  </a:extLst>
                </a:gridCol>
                <a:gridCol w="568800">
                  <a:extLst>
                    <a:ext uri="{9D8B030D-6E8A-4147-A177-3AD203B41FA5}">
                      <a16:colId xmlns:a16="http://schemas.microsoft.com/office/drawing/2014/main" val="3654639686"/>
                    </a:ext>
                  </a:extLst>
                </a:gridCol>
                <a:gridCol w="568800">
                  <a:extLst>
                    <a:ext uri="{9D8B030D-6E8A-4147-A177-3AD203B41FA5}">
                      <a16:colId xmlns:a16="http://schemas.microsoft.com/office/drawing/2014/main" val="699825816"/>
                    </a:ext>
                  </a:extLst>
                </a:gridCol>
              </a:tblGrid>
              <a:tr h="689279">
                <a:tc>
                  <a:txBody>
                    <a:bodyPr/>
                    <a:lstStyle/>
                    <a:p>
                      <a:pPr algn="ctr"/>
                      <a:endParaRPr lang="en-GB" sz="2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TTh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Th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H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565384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b="0" dirty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b="0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300" b="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05399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300" dirty="0"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300" dirty="0"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300" dirty="0"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300" dirty="0"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501321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945117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2809147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2851082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77546" y="2753607"/>
                <a:ext cx="127614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546" y="2753607"/>
                <a:ext cx="1276141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55493" y="4040908"/>
                <a:ext cx="127614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493" y="4040908"/>
                <a:ext cx="1276141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56602" y="711973"/>
            <a:ext cx="747045" cy="74704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459446" y="854662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703975" y="3401685"/>
                <a:ext cx="324196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(</m:t>
                    </m:r>
                  </m:oMath>
                </a14:m>
                <a:r>
                  <a:rPr lang="en-GB" sz="3200" dirty="0"/>
                  <a:t>_____ </a:t>
                </a:r>
                <a14:m>
                  <m:oMath xmlns:m="http://schemas.openxmlformats.org/officeDocument/2006/math">
                    <m:r>
                      <a:rPr lang="en-GB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/>
                  <a:t> __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sz="3200" dirty="0"/>
                      <m:t>_</m:t>
                    </m:r>
                    <m:r>
                      <a:rPr lang="en-GB" sz="3200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3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3975" y="3401685"/>
                <a:ext cx="3241963" cy="584775"/>
              </a:xfrm>
              <a:prstGeom prst="rect">
                <a:avLst/>
              </a:prstGeom>
              <a:blipFill>
                <a:blip r:embed="rId9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4879422" y="3358167"/>
            <a:ext cx="13575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6,324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597070" y="3364547"/>
            <a:ext cx="13575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3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25267" y="3360981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2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696984" y="3375298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7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104419" y="3365425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9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537935" y="3369870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8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725323" y="4111753"/>
                <a:ext cx="324196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(</m:t>
                    </m:r>
                  </m:oMath>
                </a14:m>
                <a:r>
                  <a:rPr lang="en-GB" sz="3200" dirty="0"/>
                  <a:t>_____ </a:t>
                </a:r>
                <a14:m>
                  <m:oMath xmlns:m="http://schemas.openxmlformats.org/officeDocument/2006/math">
                    <m:r>
                      <a:rPr lang="en-GB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/>
                  <a:t> __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sz="3200" dirty="0"/>
                      <m:t>_</m:t>
                    </m:r>
                    <m:r>
                      <a:rPr lang="en-GB" sz="3200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3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5323" y="4111753"/>
                <a:ext cx="3241963" cy="584775"/>
              </a:xfrm>
              <a:prstGeom prst="rect">
                <a:avLst/>
              </a:prstGeom>
              <a:blipFill>
                <a:blip r:embed="rId10"/>
                <a:stretch>
                  <a:fillRect t="-12632" b="-347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4950670" y="4095342"/>
            <a:ext cx="13575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6,324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529857" y="4060506"/>
            <a:ext cx="13575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30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25267" y="4051999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0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685103" y="4051999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2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107569" y="4051999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7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528406" y="4051999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9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971223" y="4051999"/>
            <a:ext cx="4026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8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225267" y="4795208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2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965966" y="4354702"/>
            <a:ext cx="55948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/>
              <a:t>1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689004" y="4780511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9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416843" y="4051999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1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070654" y="4784288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6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525128" y="5377583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1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967006" y="4785570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0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414678" y="4804846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2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051506" y="444744"/>
            <a:ext cx="18059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0070C0"/>
                </a:solidFill>
              </a:rPr>
              <a:t>208,692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510330" y="3688376"/>
            <a:ext cx="55948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/>
              <a:t>1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3548036" y="3854724"/>
            <a:ext cx="292015" cy="15373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1819891" y="3679850"/>
            <a:ext cx="55948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/>
              <a:t>1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974855" y="3365425"/>
            <a:ext cx="3514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1</a:t>
            </a:r>
          </a:p>
        </p:txBody>
      </p:sp>
      <p:cxnSp>
        <p:nvCxnSpPr>
          <p:cNvPr id="43" name="Straight Connector 42"/>
          <p:cNvCxnSpPr/>
          <p:nvPr/>
        </p:nvCxnSpPr>
        <p:spPr>
          <a:xfrm flipV="1">
            <a:off x="1869970" y="3860799"/>
            <a:ext cx="292015" cy="15373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V="1">
            <a:off x="3000779" y="4518588"/>
            <a:ext cx="292015" cy="15373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1282772" y="4337091"/>
            <a:ext cx="55948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/>
              <a:t>1</a:t>
            </a:r>
          </a:p>
        </p:txBody>
      </p:sp>
      <p:cxnSp>
        <p:nvCxnSpPr>
          <p:cNvPr id="46" name="Straight Connector 45"/>
          <p:cNvCxnSpPr/>
          <p:nvPr/>
        </p:nvCxnSpPr>
        <p:spPr>
          <a:xfrm flipV="1">
            <a:off x="1319156" y="4527477"/>
            <a:ext cx="292015" cy="15373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2538211" y="4790389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8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1981849" y="5377583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1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441299" y="5377583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1</a:t>
            </a:r>
          </a:p>
        </p:txBody>
      </p:sp>
      <p:sp>
        <p:nvSpPr>
          <p:cNvPr id="50" name="Rounded Rectangle 49"/>
          <p:cNvSpPr/>
          <p:nvPr/>
        </p:nvSpPr>
        <p:spPr>
          <a:xfrm>
            <a:off x="4191992" y="2027789"/>
            <a:ext cx="397276" cy="1226388"/>
          </a:xfrm>
          <a:prstGeom prst="roundRect">
            <a:avLst/>
          </a:prstGeom>
          <a:noFill/>
          <a:ln w="38100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49782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 tmFilter="0, 0; .2, .5; .8, .5; 1, 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0" dur="250" autoRev="1" fill="hold"/>
                                        <p:tgtEl>
                                          <p:spTgt spid="3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  <p:bldP spid="11" grpId="1"/>
      <p:bldP spid="12" grpId="0"/>
      <p:bldP spid="13" grpId="0"/>
      <p:bldP spid="14" grpId="0"/>
      <p:bldP spid="15" grpId="0"/>
      <p:bldP spid="17" grpId="0"/>
      <p:bldP spid="18" grpId="0"/>
      <p:bldP spid="19" grpId="0"/>
      <p:bldP spid="20" grpId="0"/>
      <p:bldP spid="21" grpId="0"/>
      <p:bldP spid="22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39" grpId="1"/>
      <p:bldP spid="41" grpId="0"/>
      <p:bldP spid="42" grpId="0"/>
      <p:bldP spid="45" grpId="0"/>
      <p:bldP spid="47" grpId="0"/>
      <p:bldP spid="48" grpId="0"/>
      <p:bldP spid="49" grpId="0"/>
      <p:bldP spid="50" grpId="0" animBg="1"/>
      <p:bldP spid="50" grpId="1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4|6.7|6.4|5|7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7|1.1|1.2|5.7|2.3|1.3|0.5|3.5|2.2|0.3|2.7|1.5|0.3|2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9|2|3.1|4.7|6.1|1.1|0.3|4|0.9|0.3|3.2|1|0.5|5.6|3|1.7|3.8|2.6|2.1|1.8|1.4|1.1|2.1|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2|22|8.4|9.7|5.1|2.9|10.9|2.9|2.2|2.3|2.7|3.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1|3.7|10.2|4.2|15|4|3.4|12.5|1.7|7.9|9.8|1.7|2.1|1.7|3.7|10.6|2.4|2.8|6.2|4.3|4.7|2.1|0.1|3.9|1.9|0.9|1.4|0.7|1|0.7|1|2.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8|2.6|2.2|11|1.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6|4.1|3.2|2.7|4.2|1|2|3|2.5|5.6|3.3|0.9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12" ma:contentTypeDescription="Create a new document." ma:contentTypeScope="" ma:versionID="a653c811c94cadf6c6d25bfc4b9fb185">
  <xsd:schema xmlns:xsd="http://www.w3.org/2001/XMLSchema" xmlns:xs="http://www.w3.org/2001/XMLSchema" xmlns:p="http://schemas.microsoft.com/office/2006/metadata/properties" xmlns:ns3="522d4c35-b548-4432-90ae-af4376e1c4b4" xmlns:ns4="cee99ee9-287b-4f9a-957c-ba5ae7375c9a" targetNamespace="http://schemas.microsoft.com/office/2006/metadata/properties" ma:root="true" ma:fieldsID="51905a861ff4a2a8272b9c9df47fbc94" ns3:_="" ns4:_="">
    <xsd:import namespace="522d4c35-b548-4432-90ae-af4376e1c4b4"/>
    <xsd:import namespace="cee99ee9-287b-4f9a-957c-ba5ae7375c9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e99ee9-287b-4f9a-957c-ba5ae7375c9a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94F9B04-E9C5-4F7C-9D69-91ADB56E6BF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cee99ee9-287b-4f9a-957c-ba5ae7375c9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1727757-3061-47D3-99FD-9493F136DC43}">
  <ds:schemaRefs>
    <ds:schemaRef ds:uri="http://purl.org/dc/terms/"/>
    <ds:schemaRef ds:uri="http://purl.org/dc/dcmitype/"/>
    <ds:schemaRef ds:uri="http://schemas.microsoft.com/office/2006/metadata/properties"/>
    <ds:schemaRef ds:uri="http://schemas.microsoft.com/office/infopath/2007/PartnerControls"/>
    <ds:schemaRef ds:uri="522d4c35-b548-4432-90ae-af4376e1c4b4"/>
    <ds:schemaRef ds:uri="http://schemas.microsoft.com/office/2006/documentManagement/types"/>
    <ds:schemaRef ds:uri="http://www.w3.org/XML/1998/namespace"/>
    <ds:schemaRef ds:uri="http://purl.org/dc/elements/1.1/"/>
    <ds:schemaRef ds:uri="http://schemas.openxmlformats.org/package/2006/metadata/core-properties"/>
    <ds:schemaRef ds:uri="cee99ee9-287b-4f9a-957c-ba5ae7375c9a"/>
  </ds:schemaRefs>
</ds:datastoreItem>
</file>

<file path=customXml/itemProps3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8917</TotalTime>
  <Words>366</Words>
  <Application>Microsoft Office PowerPoint</Application>
  <PresentationFormat>On-screen Show (4:3)</PresentationFormat>
  <Paragraphs>242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12</vt:i4>
      </vt:variant>
    </vt:vector>
  </HeadingPairs>
  <TitlesOfParts>
    <vt:vector size="24" baseType="lpstr">
      <vt:lpstr>Arial</vt:lpstr>
      <vt:lpstr>Calibri</vt:lpstr>
      <vt:lpstr>Cambria Math</vt:lpstr>
      <vt:lpstr>Comic Sans MS</vt:lpstr>
      <vt:lpstr>KG Primary Penmanship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Your turn activity lesson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a go at the questions on the worksheet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Lucy Dinham</cp:lastModifiedBy>
  <cp:revision>237</cp:revision>
  <dcterms:created xsi:type="dcterms:W3CDTF">2019-07-05T11:02:13Z</dcterms:created>
  <dcterms:modified xsi:type="dcterms:W3CDTF">2021-02-08T21:46:32Z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