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slideLayouts/slideLayout11.xml" ContentType="application/vnd.openxmlformats-officedocument.presentationml.slideLayout+xml"/>
  <Override PartName="/ppt/theme/theme9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10.xml" ContentType="application/vnd.openxmlformats-officedocument.theme+xml"/>
  <Override PartName="/ppt/slideLayouts/slideLayout23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  <p:sldMasterId id="2147483650" r:id="rId11"/>
    <p:sldMasterId id="2147483652" r:id="rId12"/>
    <p:sldMasterId id="2147483654" r:id="rId13"/>
    <p:sldMasterId id="2147483666" r:id="rId14"/>
  </p:sldMasterIdLst>
  <p:notesMasterIdLst>
    <p:notesMasterId r:id="rId27"/>
  </p:notesMasterIdLst>
  <p:sldIdLst>
    <p:sldId id="351" r:id="rId15"/>
    <p:sldId id="352" r:id="rId16"/>
    <p:sldId id="260" r:id="rId17"/>
    <p:sldId id="350" r:id="rId18"/>
    <p:sldId id="353" r:id="rId19"/>
    <p:sldId id="339" r:id="rId20"/>
    <p:sldId id="345" r:id="rId21"/>
    <p:sldId id="344" r:id="rId22"/>
    <p:sldId id="355" r:id="rId23"/>
    <p:sldId id="348" r:id="rId24"/>
    <p:sldId id="356" r:id="rId25"/>
    <p:sldId id="354" r:id="rId2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94"/>
  </p:normalViewPr>
  <p:slideViewPr>
    <p:cSldViewPr snapToGrid="0" snapToObjects="1">
      <p:cViewPr varScale="1">
        <p:scale>
          <a:sx n="56" d="100"/>
          <a:sy n="56" d="100"/>
        </p:scale>
        <p:origin x="1262" y="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Master" Target="slideMasters/slideMaster10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slide" Target="slides/slide7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0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slide" Target="slides/slide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E4B4D-D867-492E-97B2-A4C94167F287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63A521-224D-4C95-824A-3CEFF92EB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4862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570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54038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945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6289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334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152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7731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4644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738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609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35E50-1930-44E5-9B14-893AFBD95C69}" type="datetimeFigureOut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11/02/2021</a:t>
            </a:fld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BBDC2-4ED5-4A8D-A28C-1B3F6D2413F0}" type="slidenum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04770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9266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2965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11/02/2021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3340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6246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8431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3514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9336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7740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8685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4237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847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3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584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4792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56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577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53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222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293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502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962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770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17.png"/><Relationship Id="rId5" Type="http://schemas.openxmlformats.org/officeDocument/2006/relationships/image" Target="../media/image20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6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6" Type="http://schemas.openxmlformats.org/officeDocument/2006/relationships/image" Target="../media/image12.png"/><Relationship Id="rId5" Type="http://schemas.openxmlformats.org/officeDocument/2006/relationships/image" Target="../media/image1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20.png"/><Relationship Id="rId5" Type="http://schemas.openxmlformats.org/officeDocument/2006/relationships/image" Target="../media/image17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36733" y="1737213"/>
            <a:ext cx="6041660" cy="3383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2306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C7B82B5-B3AD-3445-B1E4-114020DF5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481223"/>
              </p:ext>
            </p:extLst>
          </p:nvPr>
        </p:nvGraphicFramePr>
        <p:xfrm>
          <a:off x="2849244" y="267851"/>
          <a:ext cx="5186620" cy="54140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232">
                  <a:extLst>
                    <a:ext uri="{9D8B030D-6E8A-4147-A177-3AD203B41FA5}">
                      <a16:colId xmlns:a16="http://schemas.microsoft.com/office/drawing/2014/main" val="1945284546"/>
                    </a:ext>
                  </a:extLst>
                </a:gridCol>
                <a:gridCol w="1163597">
                  <a:extLst>
                    <a:ext uri="{9D8B030D-6E8A-4147-A177-3AD203B41FA5}">
                      <a16:colId xmlns:a16="http://schemas.microsoft.com/office/drawing/2014/main" val="2799117640"/>
                    </a:ext>
                  </a:extLst>
                </a:gridCol>
                <a:gridCol w="1163597">
                  <a:extLst>
                    <a:ext uri="{9D8B030D-6E8A-4147-A177-3AD203B41FA5}">
                      <a16:colId xmlns:a16="http://schemas.microsoft.com/office/drawing/2014/main" val="1980959579"/>
                    </a:ext>
                  </a:extLst>
                </a:gridCol>
                <a:gridCol w="1163597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163597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466356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  <a:endParaRPr lang="en-GB" sz="3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000" b="0" dirty="0">
                          <a:solidFill>
                            <a:schemeClr val="tx1"/>
                          </a:solidFill>
                          <a:latin typeface="+mn-lt"/>
                        </a:rPr>
                        <a:t>H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000" b="0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000" b="0" dirty="0">
                          <a:solidFill>
                            <a:schemeClr val="tx1"/>
                          </a:solidFill>
                          <a:latin typeface="+mn-lt"/>
                        </a:rPr>
                        <a:t>O</a:t>
                      </a: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1504289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221402"/>
                  </a:ext>
                </a:extLst>
              </a:tr>
              <a:tr h="1706880">
                <a:tc>
                  <a:txBody>
                    <a:bodyPr/>
                    <a:lstStyle/>
                    <a:p>
                      <a:pPr algn="ctr"/>
                      <a:endParaRPr lang="en-GB" sz="4400" b="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240259"/>
                  </a:ext>
                </a:extLst>
              </a:tr>
              <a:tr h="1612848"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6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2495378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1313334"/>
              </p:ext>
            </p:extLst>
          </p:nvPr>
        </p:nvGraphicFramePr>
        <p:xfrm>
          <a:off x="628628" y="608003"/>
          <a:ext cx="2542545" cy="2693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8509">
                  <a:extLst>
                    <a:ext uri="{9D8B030D-6E8A-4147-A177-3AD203B41FA5}">
                      <a16:colId xmlns:a16="http://schemas.microsoft.com/office/drawing/2014/main" val="709529808"/>
                    </a:ext>
                  </a:extLst>
                </a:gridCol>
                <a:gridCol w="508509">
                  <a:extLst>
                    <a:ext uri="{9D8B030D-6E8A-4147-A177-3AD203B41FA5}">
                      <a16:colId xmlns:a16="http://schemas.microsoft.com/office/drawing/2014/main" val="1020755383"/>
                    </a:ext>
                  </a:extLst>
                </a:gridCol>
                <a:gridCol w="508509">
                  <a:extLst>
                    <a:ext uri="{9D8B030D-6E8A-4147-A177-3AD203B41FA5}">
                      <a16:colId xmlns:a16="http://schemas.microsoft.com/office/drawing/2014/main" val="70042895"/>
                    </a:ext>
                  </a:extLst>
                </a:gridCol>
                <a:gridCol w="508509">
                  <a:extLst>
                    <a:ext uri="{9D8B030D-6E8A-4147-A177-3AD203B41FA5}">
                      <a16:colId xmlns:a16="http://schemas.microsoft.com/office/drawing/2014/main" val="3654639686"/>
                    </a:ext>
                  </a:extLst>
                </a:gridCol>
                <a:gridCol w="508509">
                  <a:extLst>
                    <a:ext uri="{9D8B030D-6E8A-4147-A177-3AD203B41FA5}">
                      <a16:colId xmlns:a16="http://schemas.microsoft.com/office/drawing/2014/main" val="699825816"/>
                    </a:ext>
                  </a:extLst>
                </a:gridCol>
              </a:tblGrid>
              <a:tr h="663281">
                <a:tc>
                  <a:txBody>
                    <a:bodyPr/>
                    <a:lstStyle/>
                    <a:p>
                      <a:pPr algn="ctr"/>
                      <a:endParaRPr lang="en-GB" sz="24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  <a:endParaRPr lang="en-GB" sz="3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+mn-lt"/>
                        </a:rPr>
                        <a:t>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0" dirty="0">
                          <a:solidFill>
                            <a:schemeClr val="tx1"/>
                          </a:solidFill>
                          <a:latin typeface="+mn-lt"/>
                        </a:rPr>
                        <a:t>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565384"/>
                  </a:ext>
                </a:extLst>
              </a:tr>
              <a:tr h="663281">
                <a:tc>
                  <a:txBody>
                    <a:bodyPr/>
                    <a:lstStyle/>
                    <a:p>
                      <a:pPr algn="ctr"/>
                      <a:endParaRPr lang="en-GB" sz="40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b="0" dirty="0">
                          <a:solidFill>
                            <a:schemeClr val="tx1"/>
                          </a:solidFill>
                          <a:latin typeface="KG Primary Penmanship" panose="02000506000000020003" pitchFamily="2" charset="0"/>
                        </a:rPr>
                        <a:t>1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000" b="0" dirty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000" b="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KG Primary Penmanship" panose="02000506000000020003" pitchFamily="2" charset="0"/>
                        </a:rPr>
                        <a:t>6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5399"/>
                  </a:ext>
                </a:extLst>
              </a:tr>
              <a:tr h="66328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000" dirty="0">
                          <a:latin typeface="+mn-lt"/>
                        </a:rPr>
                        <a:t>1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4000" dirty="0">
                          <a:latin typeface="KG Primary Penmanship" panose="02000506000000020003" pitchFamily="2" charset="0"/>
                        </a:rPr>
                        <a:t>2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solidFill>
                            <a:schemeClr val="tx1"/>
                          </a:solidFill>
                          <a:latin typeface="KG Primary Penmanship" panose="02000506000000020003" pitchFamily="2" charset="0"/>
                        </a:rPr>
                        <a:t>1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000" dirty="0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501321"/>
                  </a:ext>
                </a:extLst>
              </a:tr>
              <a:tr h="663281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00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000" dirty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000" dirty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00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945117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995211" y="937861"/>
            <a:ext cx="951515" cy="138078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692096" y="1352032"/>
            <a:ext cx="437443" cy="50444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5852141" y="2409602"/>
            <a:ext cx="903883" cy="157544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192572" y="2008878"/>
            <a:ext cx="437443" cy="50444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1680152" y="2008878"/>
            <a:ext cx="437443" cy="50444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1166209" y="1352032"/>
            <a:ext cx="437443" cy="50444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5395" y="2353257"/>
            <a:ext cx="484363" cy="47243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8831" y="2372482"/>
            <a:ext cx="484363" cy="47243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1418" y="2782740"/>
            <a:ext cx="484363" cy="47243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056" y="3607396"/>
            <a:ext cx="484363" cy="47243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1418" y="3198429"/>
            <a:ext cx="484363" cy="47243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8239" y="3198429"/>
            <a:ext cx="484363" cy="47243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8831" y="2782740"/>
            <a:ext cx="484363" cy="47243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056" y="4094725"/>
            <a:ext cx="484363" cy="47243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8831" y="4094725"/>
            <a:ext cx="484363" cy="47243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056" y="4567158"/>
            <a:ext cx="484363" cy="472433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4641395" y="2409602"/>
            <a:ext cx="903883" cy="157544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396" y="919355"/>
            <a:ext cx="484363" cy="472433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396" y="1369352"/>
            <a:ext cx="484363" cy="472433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4756" y="919355"/>
            <a:ext cx="484363" cy="472433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4756" y="1369352"/>
            <a:ext cx="484363" cy="472433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4782" y="4094725"/>
            <a:ext cx="484363" cy="472433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0142" y="4094725"/>
            <a:ext cx="484363" cy="472433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4782" y="4567158"/>
            <a:ext cx="484363" cy="472433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0142" y="4567158"/>
            <a:ext cx="484363" cy="472433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4782" y="5052412"/>
            <a:ext cx="484363" cy="472433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0142" y="5052412"/>
            <a:ext cx="484363" cy="472433"/>
          </a:xfrm>
          <a:prstGeom prst="rect">
            <a:avLst/>
          </a:prstGeom>
        </p:spPr>
      </p:pic>
      <p:sp>
        <p:nvSpPr>
          <p:cNvPr id="40" name="Rectangle 39"/>
          <p:cNvSpPr/>
          <p:nvPr/>
        </p:nvSpPr>
        <p:spPr>
          <a:xfrm>
            <a:off x="3483966" y="937860"/>
            <a:ext cx="903883" cy="1325207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1" name="Picture 40" descr="A close up of a logo&#10;&#10;Description automatically generated">
            <a:extLst>
              <a:ext uri="{FF2B5EF4-FFF2-40B4-BE49-F238E27FC236}">
                <a16:creationId xmlns:a16="http://schemas.microsoft.com/office/drawing/2014/main" id="{7ECFEEB7-290A-604B-B9A7-3D8BD2822D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67664" y="2378408"/>
            <a:ext cx="513801" cy="503627"/>
          </a:xfrm>
          <a:prstGeom prst="rect">
            <a:avLst/>
          </a:prstGeom>
        </p:spPr>
      </p:pic>
      <p:pic>
        <p:nvPicPr>
          <p:cNvPr id="42" name="Picture 41" descr="A close up of a logo&#10;&#10;Description automatically generated">
            <a:extLst>
              <a:ext uri="{FF2B5EF4-FFF2-40B4-BE49-F238E27FC236}">
                <a16:creationId xmlns:a16="http://schemas.microsoft.com/office/drawing/2014/main" id="{7ECFEEB7-290A-604B-B9A7-3D8BD2822D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48329" y="4094725"/>
            <a:ext cx="513801" cy="503627"/>
          </a:xfrm>
          <a:prstGeom prst="rect">
            <a:avLst/>
          </a:prstGeom>
        </p:spPr>
      </p:pic>
      <p:pic>
        <p:nvPicPr>
          <p:cNvPr id="43" name="Picture 42" descr="A close up of a logo&#10;&#10;Description automatically generated">
            <a:extLst>
              <a:ext uri="{FF2B5EF4-FFF2-40B4-BE49-F238E27FC236}">
                <a16:creationId xmlns:a16="http://schemas.microsoft.com/office/drawing/2014/main" id="{7ECFEEB7-290A-604B-B9A7-3D8BD2822D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26668" y="4094725"/>
            <a:ext cx="513801" cy="503627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1384931" y="4008203"/>
            <a:ext cx="143821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000" dirty="0">
                <a:latin typeface="KG Primary Penmanship" panose="02000506000000020003" pitchFamily="2" charset="0"/>
              </a:rPr>
              <a:t> </a:t>
            </a:r>
            <a:r>
              <a:rPr lang="en-GB" sz="3000" dirty="0"/>
              <a:t>7</a:t>
            </a:r>
            <a:r>
              <a:rPr lang="en-GB" sz="3000" dirty="0">
                <a:latin typeface="KG Primary Penmanship" panose="02000506000000020003" pitchFamily="2" charset="0"/>
              </a:rPr>
              <a:t> </a:t>
            </a:r>
            <a:r>
              <a:rPr lang="en-GB" sz="30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000" dirty="0">
                <a:latin typeface="KG Primary Penmanship" panose="02000506000000020003" pitchFamily="2" charset="0"/>
              </a:rPr>
              <a:t> </a:t>
            </a:r>
            <a:r>
              <a:rPr lang="en-GB" sz="3000" dirty="0"/>
              <a:t>3</a:t>
            </a:r>
          </a:p>
        </p:txBody>
      </p:sp>
      <p:sp>
        <p:nvSpPr>
          <p:cNvPr id="45" name="Rectangle 44"/>
          <p:cNvSpPr/>
          <p:nvPr/>
        </p:nvSpPr>
        <p:spPr>
          <a:xfrm>
            <a:off x="955906" y="4079145"/>
            <a:ext cx="437443" cy="50444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/>
          <p:cNvSpPr txBox="1"/>
          <p:nvPr/>
        </p:nvSpPr>
        <p:spPr>
          <a:xfrm>
            <a:off x="1380874" y="4752966"/>
            <a:ext cx="1633781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000" dirty="0">
                <a:latin typeface="KG Primary Penmanship" panose="02000506000000020003" pitchFamily="2" charset="0"/>
              </a:rPr>
              <a:t> </a:t>
            </a:r>
            <a:r>
              <a:rPr lang="en-GB" sz="3000" dirty="0"/>
              <a:t>7</a:t>
            </a:r>
            <a:r>
              <a:rPr lang="en-GB" sz="3000" dirty="0">
                <a:latin typeface="KG Primary Penmanship" panose="02000506000000020003" pitchFamily="2" charset="0"/>
              </a:rPr>
              <a:t> </a:t>
            </a:r>
            <a:r>
              <a:rPr lang="en-GB" sz="30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000" dirty="0">
                <a:latin typeface="KG Primary Penmanship" panose="02000506000000020003" pitchFamily="2" charset="0"/>
              </a:rPr>
              <a:t> </a:t>
            </a:r>
            <a:r>
              <a:rPr lang="en-GB" sz="3000" dirty="0"/>
              <a:t>13</a:t>
            </a:r>
          </a:p>
        </p:txBody>
      </p:sp>
      <p:sp>
        <p:nvSpPr>
          <p:cNvPr id="47" name="Rectangle 46"/>
          <p:cNvSpPr/>
          <p:nvPr/>
        </p:nvSpPr>
        <p:spPr>
          <a:xfrm>
            <a:off x="951849" y="4823908"/>
            <a:ext cx="437443" cy="50444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705734" y="4776515"/>
            <a:ext cx="92967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000" dirty="0"/>
              <a:t>6</a:t>
            </a: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6547" y="928623"/>
            <a:ext cx="484363" cy="472433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5028" y="928623"/>
            <a:ext cx="484363" cy="472433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9782" y="1378620"/>
            <a:ext cx="484363" cy="472433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5028" y="1378620"/>
            <a:ext cx="484363" cy="472433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017" y="1837957"/>
            <a:ext cx="484363" cy="472433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5028" y="1837957"/>
            <a:ext cx="484363" cy="472433"/>
          </a:xfrm>
          <a:prstGeom prst="rect">
            <a:avLst/>
          </a:prstGeom>
        </p:spPr>
      </p:pic>
      <p:sp>
        <p:nvSpPr>
          <p:cNvPr id="55" name="Rectangle 54"/>
          <p:cNvSpPr/>
          <p:nvPr/>
        </p:nvSpPr>
        <p:spPr>
          <a:xfrm>
            <a:off x="6955316" y="973542"/>
            <a:ext cx="1029336" cy="2233144"/>
          </a:xfrm>
          <a:prstGeom prst="rect">
            <a:avLst/>
          </a:prstGeom>
          <a:noFill/>
          <a:ln w="38100">
            <a:solidFill>
              <a:schemeClr val="accent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2454648" y="1327256"/>
            <a:ext cx="92967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000" dirty="0">
                <a:solidFill>
                  <a:schemeClr val="accent1"/>
                </a:solidFill>
              </a:rPr>
              <a:t>6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256799" y="3227593"/>
            <a:ext cx="29314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000" dirty="0"/>
              <a:t>1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949441" y="1984102"/>
            <a:ext cx="92967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000" dirty="0">
                <a:solidFill>
                  <a:schemeClr val="accent1"/>
                </a:solidFill>
              </a:rPr>
              <a:t>1</a:t>
            </a:r>
          </a:p>
        </p:txBody>
      </p:sp>
      <p:pic>
        <p:nvPicPr>
          <p:cNvPr id="61" name="Picture 6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477" y="2409602"/>
            <a:ext cx="484363" cy="472433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117" y="2409602"/>
            <a:ext cx="484363" cy="472433"/>
          </a:xfrm>
          <a:prstGeom prst="rect">
            <a:avLst/>
          </a:prstGeom>
        </p:spPr>
      </p:pic>
      <p:sp>
        <p:nvSpPr>
          <p:cNvPr id="63" name="Rectangle 62"/>
          <p:cNvSpPr/>
          <p:nvPr/>
        </p:nvSpPr>
        <p:spPr>
          <a:xfrm>
            <a:off x="1445900" y="1991281"/>
            <a:ext cx="92967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000" dirty="0">
                <a:solidFill>
                  <a:schemeClr val="accent1"/>
                </a:solidFill>
              </a:rPr>
              <a:t>2</a:t>
            </a:r>
          </a:p>
        </p:txBody>
      </p:sp>
      <p:pic>
        <p:nvPicPr>
          <p:cNvPr id="64" name="Picture 63" descr="A close up of a logo&#10;&#10;Description automatically generated">
            <a:extLst>
              <a:ext uri="{FF2B5EF4-FFF2-40B4-BE49-F238E27FC236}">
                <a16:creationId xmlns:a16="http://schemas.microsoft.com/office/drawing/2014/main" id="{7ECFEEB7-290A-604B-B9A7-3D8BD2822D6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73609" y="937860"/>
            <a:ext cx="513801" cy="503627"/>
          </a:xfrm>
          <a:prstGeom prst="rect">
            <a:avLst/>
          </a:prstGeom>
        </p:spPr>
      </p:pic>
      <p:sp>
        <p:nvSpPr>
          <p:cNvPr id="65" name="Rectangle 64"/>
          <p:cNvSpPr/>
          <p:nvPr/>
        </p:nvSpPr>
        <p:spPr>
          <a:xfrm>
            <a:off x="927239" y="1337837"/>
            <a:ext cx="92967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000" dirty="0">
                <a:solidFill>
                  <a:schemeClr val="accent1"/>
                </a:solidFill>
              </a:rPr>
              <a:t>1</a:t>
            </a:r>
          </a:p>
        </p:txBody>
      </p:sp>
      <p:pic>
        <p:nvPicPr>
          <p:cNvPr id="67" name="Picture 6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5745" y="908814"/>
            <a:ext cx="484363" cy="472433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2220" y="908814"/>
            <a:ext cx="484363" cy="472433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716" y="5681928"/>
            <a:ext cx="484363" cy="472433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4972" y="4125919"/>
            <a:ext cx="484363" cy="472433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579" y="4125919"/>
            <a:ext cx="484363" cy="472433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4972" y="4597273"/>
            <a:ext cx="484363" cy="472433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579" y="4597273"/>
            <a:ext cx="484363" cy="472433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4972" y="5079312"/>
            <a:ext cx="484363" cy="472433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0703" y="2409602"/>
            <a:ext cx="484363" cy="472433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833" y="1352032"/>
            <a:ext cx="484363" cy="4724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17543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6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7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8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9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0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5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8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0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1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3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4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7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2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3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8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1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4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32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82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3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4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5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6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0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1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 tmFilter="0, 0; .2, .5; .8, .5; 1, 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4" dur="250" autoRev="1" fill="hold"/>
                                        <p:tgtEl>
                                          <p:spTgt spid="1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6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7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9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9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0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2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3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6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8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9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3" dur="500" tmFilter="0, 0; .2, .5; .8, .5; 1, 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4" dur="250" autoRev="1" fill="hold"/>
                                        <p:tgtEl>
                                          <p:spTgt spid="1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5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6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7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1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9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0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2" dur="500" tmFilter="0, 0; .2, .5; .8, .5; 1, 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3" dur="250" autoRev="1" fill="hold"/>
                                        <p:tgtEl>
                                          <p:spTgt spid="6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2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7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8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7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0" dur="500" tmFilter="0, 0; .2, .5; .8, .5; 1, 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1" dur="250" autoRev="1" fill="hold"/>
                                        <p:tgtEl>
                                          <p:spTgt spid="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8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3" dur="500" tmFilter="0, 0; .2, .5; .8, .5; 1, 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4" dur="250" autoRev="1" fill="hold"/>
                                        <p:tgtEl>
                                          <p:spTgt spid="6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88" dur="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9" dur="1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0" dur="15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1" dur="1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92" dur="15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6" dur="500" tmFilter="0, 0; .2, .5; .8, .5; 1, 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97" dur="250" autoRev="1" fill="hold"/>
                                        <p:tgtEl>
                                          <p:spTgt spid="6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1" dur="500" tmFilter="0, 0; .2, .5; .8, .5; 1, 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2" dur="250" autoRev="1" fill="hold"/>
                                        <p:tgtEl>
                                          <p:spTgt spid="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0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4" dur="500" tmFilter="0, 0; .2, .5; .8, .5; 1, 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5" dur="250" autoRev="1" fill="hold"/>
                                        <p:tgtEl>
                                          <p:spTgt spid="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06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7" dur="500" tmFilter="0, 0; .2, .5; .8, .5; 1, 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08" dur="250" autoRev="1" fill="hold"/>
                                        <p:tgtEl>
                                          <p:spTgt spid="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09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0" dur="5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1" dur="25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12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3" dur="500" tmFilter="0, 0; .2, .5; .8, .5; 1, 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4" dur="250" autoRev="1" fill="hold"/>
                                        <p:tgtEl>
                                          <p:spTgt spid="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4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5" fill="hold">
                      <p:stCondLst>
                        <p:cond delay="indefinite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3" fill="hold">
                      <p:stCondLst>
                        <p:cond delay="indefinite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7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8" fill="hold">
                      <p:stCondLst>
                        <p:cond delay="indefinite"/>
                      </p:stCondLst>
                      <p:childTnLst>
                        <p:par>
                          <p:cTn id="339" fill="hold">
                            <p:stCondLst>
                              <p:cond delay="0"/>
                            </p:stCondLst>
                            <p:childTnLst>
                              <p:par>
                                <p:cTn id="3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500"/>
                            </p:stCondLst>
                            <p:childTnLst>
                              <p:par>
                                <p:cTn id="3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6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7" grpId="0" animBg="1"/>
      <p:bldP spid="7" grpId="1" animBg="1"/>
      <p:bldP spid="29" grpId="0" animBg="1"/>
      <p:bldP spid="40" grpId="0" animBg="1"/>
      <p:bldP spid="44" grpId="0"/>
      <p:bldP spid="44" grpId="1"/>
      <p:bldP spid="45" grpId="0" animBg="1"/>
      <p:bldP spid="45" grpId="1" animBg="1"/>
      <p:bldP spid="46" grpId="0"/>
      <p:bldP spid="46" grpId="1"/>
      <p:bldP spid="47" grpId="0" animBg="1"/>
      <p:bldP spid="47" grpId="1" animBg="1"/>
      <p:bldP spid="48" grpId="0" build="allAtOnce"/>
      <p:bldP spid="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2975666" y="2089143"/>
          <a:ext cx="2542545" cy="2653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671">
                  <a:extLst>
                    <a:ext uri="{9D8B030D-6E8A-4147-A177-3AD203B41FA5}">
                      <a16:colId xmlns:a16="http://schemas.microsoft.com/office/drawing/2014/main" val="709529808"/>
                    </a:ext>
                  </a:extLst>
                </a:gridCol>
                <a:gridCol w="597347">
                  <a:extLst>
                    <a:ext uri="{9D8B030D-6E8A-4147-A177-3AD203B41FA5}">
                      <a16:colId xmlns:a16="http://schemas.microsoft.com/office/drawing/2014/main" val="1020755383"/>
                    </a:ext>
                  </a:extLst>
                </a:gridCol>
                <a:gridCol w="508509">
                  <a:extLst>
                    <a:ext uri="{9D8B030D-6E8A-4147-A177-3AD203B41FA5}">
                      <a16:colId xmlns:a16="http://schemas.microsoft.com/office/drawing/2014/main" val="70042895"/>
                    </a:ext>
                  </a:extLst>
                </a:gridCol>
                <a:gridCol w="508509">
                  <a:extLst>
                    <a:ext uri="{9D8B030D-6E8A-4147-A177-3AD203B41FA5}">
                      <a16:colId xmlns:a16="http://schemas.microsoft.com/office/drawing/2014/main" val="3654639686"/>
                    </a:ext>
                  </a:extLst>
                </a:gridCol>
                <a:gridCol w="508509">
                  <a:extLst>
                    <a:ext uri="{9D8B030D-6E8A-4147-A177-3AD203B41FA5}">
                      <a16:colId xmlns:a16="http://schemas.microsoft.com/office/drawing/2014/main" val="699825816"/>
                    </a:ext>
                  </a:extLst>
                </a:gridCol>
              </a:tblGrid>
              <a:tr h="663281">
                <a:tc>
                  <a:txBody>
                    <a:bodyPr/>
                    <a:lstStyle/>
                    <a:p>
                      <a:pPr algn="ctr"/>
                      <a:endParaRPr lang="en-GB" sz="3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0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  <a:endParaRPr lang="en-GB" sz="3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000" b="0" dirty="0">
                          <a:solidFill>
                            <a:schemeClr val="tx1"/>
                          </a:solidFill>
                          <a:latin typeface="+mn-lt"/>
                        </a:rPr>
                        <a:t>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000" b="0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000" b="0" dirty="0">
                          <a:solidFill>
                            <a:schemeClr val="tx1"/>
                          </a:solidFill>
                          <a:latin typeface="+mn-lt"/>
                        </a:rPr>
                        <a:t>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565384"/>
                  </a:ext>
                </a:extLst>
              </a:tr>
              <a:tr h="663281">
                <a:tc>
                  <a:txBody>
                    <a:bodyPr/>
                    <a:lstStyle/>
                    <a:p>
                      <a:pPr algn="ctr"/>
                      <a:endParaRPr lang="en-GB" sz="3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000" b="0" dirty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000" b="0" dirty="0">
                          <a:solidFill>
                            <a:schemeClr val="tx1"/>
                          </a:solidFill>
                          <a:latin typeface="+mn-lt"/>
                        </a:rPr>
                        <a:t>9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000" b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000" dirty="0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5399"/>
                  </a:ext>
                </a:extLst>
              </a:tr>
              <a:tr h="66328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0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+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000" dirty="0">
                          <a:latin typeface="+mn-lt"/>
                        </a:rPr>
                        <a:t>2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000" dirty="0">
                          <a:latin typeface="+mn-lt"/>
                        </a:rPr>
                        <a:t>1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000" dirty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000" dirty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501321"/>
                  </a:ext>
                </a:extLst>
              </a:tr>
              <a:tr h="663281">
                <a:tc>
                  <a:txBody>
                    <a:bodyPr/>
                    <a:lstStyle/>
                    <a:p>
                      <a:pPr algn="ctr"/>
                      <a:endParaRPr lang="en-GB" sz="3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000" dirty="0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000" dirty="0">
                          <a:solidFill>
                            <a:schemeClr val="tx1"/>
                          </a:solidFill>
                          <a:latin typeface="+mn-lt"/>
                        </a:rPr>
                        <a:t>0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000" dirty="0">
                          <a:solidFill>
                            <a:schemeClr val="tx1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000" dirty="0">
                          <a:solidFill>
                            <a:schemeClr val="tx1"/>
                          </a:solidFill>
                          <a:latin typeface="+mn-lt"/>
                        </a:rPr>
                        <a:t>7</a:t>
                      </a:r>
                    </a:p>
                  </a:txBody>
                  <a:tcPr marL="67227" marR="67227" marT="33614" marB="33614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945117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5089564" y="2847536"/>
            <a:ext cx="350105" cy="50444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37122" y="4709180"/>
            <a:ext cx="92967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5592" y="2845596"/>
            <a:ext cx="350105" cy="50444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71885" y="3474883"/>
            <a:ext cx="350105" cy="50444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526906" y="3484354"/>
            <a:ext cx="350105" cy="504446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99780" y="2811935"/>
            <a:ext cx="92967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85808" y="2807835"/>
            <a:ext cx="92967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82101" y="3450107"/>
            <a:ext cx="92967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47808" y="3459578"/>
            <a:ext cx="92967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247808" y="3461409"/>
            <a:ext cx="92967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56969" y="1073982"/>
            <a:ext cx="593745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Complete the missing digits.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34900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1" grpId="0"/>
      <p:bldP spid="12" grpId="0"/>
      <p:bldP spid="13" grpId="0"/>
      <p:bldP spid="13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the rest of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514208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5964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667513" y="553075"/>
                <a:ext cx="70656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</a:rPr>
                  <a:t>1)		4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____</a:t>
                </a:r>
                <a:r>
                  <a:rPr lang="en-GB" sz="2800" dirty="0"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</a:rPr>
                  <a:t> 10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3" y="553075"/>
                <a:ext cx="7065698" cy="523220"/>
              </a:xfrm>
              <a:prstGeom prst="rect">
                <a:avLst/>
              </a:prstGeom>
              <a:blipFill>
                <a:blip r:embed="rId6"/>
                <a:stretch>
                  <a:fillRect l="-1812" t="-15116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689575" y="4129356"/>
                <a:ext cx="740533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</a:rPr>
                  <a:t>3)		10 hundreds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</a:rPr>
                  <a:t> ___ thousand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575" y="4129356"/>
                <a:ext cx="7405335" cy="523220"/>
              </a:xfrm>
              <a:prstGeom prst="rect">
                <a:avLst/>
              </a:prstGeom>
              <a:blipFill>
                <a:blip r:embed="rId7"/>
                <a:stretch>
                  <a:fillRect l="-1646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89575" y="2246202"/>
                <a:ext cx="740533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</a:rPr>
                  <a:t>2)		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__________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latin typeface="Calibri" panose="020F0502020204030204" pitchFamily="34" charset="0"/>
                  </a:rPr>
                  <a:t>4 tens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</a:rPr>
                  <a:t> 1 hundred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</a:rPr>
                  <a:t> 3 tens</a:t>
                </a: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575" y="2246202"/>
                <a:ext cx="7405335" cy="523220"/>
              </a:xfrm>
              <a:prstGeom prst="rect">
                <a:avLst/>
              </a:prstGeom>
              <a:blipFill>
                <a:blip r:embed="rId8"/>
                <a:stretch>
                  <a:fillRect l="-1646" t="-13953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3972675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667513" y="553075"/>
                <a:ext cx="706569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</a:rPr>
                  <a:t>1)		4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____</a:t>
                </a:r>
                <a:r>
                  <a:rPr lang="en-GB" sz="2800" dirty="0">
                    <a:latin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</a:rPr>
                  <a:t> 10</a:t>
                </a: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513" y="553075"/>
                <a:ext cx="7065698" cy="523220"/>
              </a:xfrm>
              <a:prstGeom prst="rect">
                <a:avLst/>
              </a:prstGeom>
              <a:blipFill>
                <a:blip r:embed="rId5"/>
                <a:stretch>
                  <a:fillRect l="-1812" t="-15116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89575" y="4129356"/>
                <a:ext cx="740533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</a:rPr>
                  <a:t>3)		10 hundreds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</a:rPr>
                  <a:t> ___ thousand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575" y="4129356"/>
                <a:ext cx="7405335" cy="523220"/>
              </a:xfrm>
              <a:prstGeom prst="rect">
                <a:avLst/>
              </a:prstGeom>
              <a:blipFill>
                <a:blip r:embed="rId6"/>
                <a:stretch>
                  <a:fillRect l="-1646" t="-10465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2358594" y="557970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09406" y="2232617"/>
            <a:ext cx="107369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9 tens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02945" y="412935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89575" y="2246202"/>
                <a:ext cx="740533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Calibri" panose="020F0502020204030204" pitchFamily="34" charset="0"/>
                  </a:rPr>
                  <a:t>2)		</a:t>
                </a:r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__________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en-GB" sz="2800" dirty="0">
                    <a:latin typeface="Calibri" panose="020F0502020204030204" pitchFamily="34" charset="0"/>
                  </a:rPr>
                  <a:t>4 tens </a:t>
                </a:r>
                <a14:m>
                  <m:oMath xmlns:m="http://schemas.openxmlformats.org/officeDocument/2006/math">
                    <m:r>
                      <a:rPr lang="en-GB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</a:rPr>
                  <a:t> 1 hundred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</a:rPr>
                  <a:t> 3 tens</a:t>
                </a: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575" y="2246202"/>
                <a:ext cx="7405335" cy="523220"/>
              </a:xfrm>
              <a:prstGeom prst="rect">
                <a:avLst/>
              </a:prstGeom>
              <a:blipFill>
                <a:blip r:embed="rId7"/>
                <a:stretch>
                  <a:fillRect l="-1646" t="-13953" b="-3255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5161135" y="2783007"/>
                <a:ext cx="280720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accent2"/>
                    </a:solidFill>
                    <a:latin typeface="Calibri" panose="020F0502020204030204" pitchFamily="34" charset="0"/>
                  </a:rPr>
                  <a:t>10 tens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accent2"/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GB" sz="2800" dirty="0">
                    <a:solidFill>
                      <a:schemeClr val="accent2"/>
                    </a:solidFill>
                    <a:latin typeface="Calibri" panose="020F0502020204030204" pitchFamily="34" charset="0"/>
                  </a:rPr>
                  <a:t> 3 tens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1135" y="2783007"/>
                <a:ext cx="2807209" cy="523220"/>
              </a:xfrm>
              <a:prstGeom prst="rect">
                <a:avLst/>
              </a:prstGeom>
              <a:blipFill>
                <a:blip r:embed="rId8"/>
                <a:stretch>
                  <a:fillRect l="-4565" t="-11765" b="-34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5875238" y="3319812"/>
            <a:ext cx="28072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chemeClr val="accent2"/>
                </a:solidFill>
                <a:latin typeface="Calibri" panose="020F0502020204030204" pitchFamily="34" charset="0"/>
              </a:rPr>
              <a:t>13 tens</a:t>
            </a:r>
            <a:endParaRPr lang="en-GB" sz="28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2" name="Right Bracket 1"/>
          <p:cNvSpPr/>
          <p:nvPr/>
        </p:nvSpPr>
        <p:spPr>
          <a:xfrm rot="5400000" flipH="1">
            <a:off x="3713041" y="448708"/>
            <a:ext cx="528093" cy="3236988"/>
          </a:xfrm>
          <a:prstGeom prst="rightBracket">
            <a:avLst>
              <a:gd name="adj" fmla="val 306479"/>
            </a:avLst>
          </a:prstGeom>
          <a:noFill/>
          <a:ln w="381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68738" y="1399908"/>
            <a:ext cx="9552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2"/>
                </a:solidFill>
                <a:latin typeface="Calibri" panose="020F0502020204030204" pitchFamily="34" charset="0"/>
              </a:rPr>
              <a:t>10 less</a:t>
            </a:r>
            <a:endParaRPr lang="en-GB" sz="20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Right Bracket 13"/>
          <p:cNvSpPr/>
          <p:nvPr/>
        </p:nvSpPr>
        <p:spPr>
          <a:xfrm rot="5400000" flipH="1">
            <a:off x="5300830" y="448708"/>
            <a:ext cx="528093" cy="3236988"/>
          </a:xfrm>
          <a:prstGeom prst="rightBracket">
            <a:avLst>
              <a:gd name="adj" fmla="val 306479"/>
            </a:avLst>
          </a:prstGeom>
          <a:noFill/>
          <a:ln w="38100">
            <a:solidFill>
              <a:schemeClr val="accent2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2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64245" y="1416694"/>
            <a:ext cx="28072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2"/>
                </a:solidFill>
                <a:latin typeface="Calibri" panose="020F0502020204030204" pitchFamily="34" charset="0"/>
              </a:rPr>
              <a:t>10 more</a:t>
            </a:r>
            <a:endParaRPr lang="en-GB" sz="2000" dirty="0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59717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2" grpId="0"/>
      <p:bldP spid="2" grpId="0" animBg="1"/>
      <p:bldP spid="13" grpId="0"/>
      <p:bldP spid="14" grpId="0" animBg="1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3809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Box 47"/>
          <p:cNvSpPr txBox="1"/>
          <p:nvPr/>
        </p:nvSpPr>
        <p:spPr>
          <a:xfrm>
            <a:off x="542036" y="444443"/>
            <a:ext cx="72900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Dexter scores 1,351 points in a game.</a:t>
            </a:r>
          </a:p>
          <a:p>
            <a:r>
              <a:rPr lang="en-GB" sz="3000" dirty="0"/>
              <a:t>Rosie scores 2,263 points.</a:t>
            </a:r>
          </a:p>
          <a:p>
            <a:r>
              <a:rPr lang="en-GB" sz="3000" dirty="0"/>
              <a:t>How many points do they score altogether?</a:t>
            </a:r>
          </a:p>
        </p:txBody>
      </p:sp>
      <p:pic>
        <p:nvPicPr>
          <p:cNvPr id="49" name="Picture 4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2048" y="463292"/>
            <a:ext cx="1099062" cy="758993"/>
          </a:xfrm>
          <a:prstGeom prst="rect">
            <a:avLst/>
          </a:prstGeom>
        </p:spPr>
      </p:pic>
      <p:graphicFrame>
        <p:nvGraphicFramePr>
          <p:cNvPr id="50" name="Table 49">
            <a:extLst>
              <a:ext uri="{FF2B5EF4-FFF2-40B4-BE49-F238E27FC236}">
                <a16:creationId xmlns:a16="http://schemas.microsoft.com/office/drawing/2014/main" id="{1C7B82B5-B3AD-3445-B1E4-114020DF5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1830042"/>
              </p:ext>
            </p:extLst>
          </p:nvPr>
        </p:nvGraphicFramePr>
        <p:xfrm>
          <a:off x="2887554" y="1854732"/>
          <a:ext cx="5186620" cy="3770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232">
                  <a:extLst>
                    <a:ext uri="{9D8B030D-6E8A-4147-A177-3AD203B41FA5}">
                      <a16:colId xmlns:a16="http://schemas.microsoft.com/office/drawing/2014/main" val="1945284546"/>
                    </a:ext>
                  </a:extLst>
                </a:gridCol>
                <a:gridCol w="1163597">
                  <a:extLst>
                    <a:ext uri="{9D8B030D-6E8A-4147-A177-3AD203B41FA5}">
                      <a16:colId xmlns:a16="http://schemas.microsoft.com/office/drawing/2014/main" val="2799117640"/>
                    </a:ext>
                  </a:extLst>
                </a:gridCol>
                <a:gridCol w="1163597">
                  <a:extLst>
                    <a:ext uri="{9D8B030D-6E8A-4147-A177-3AD203B41FA5}">
                      <a16:colId xmlns:a16="http://schemas.microsoft.com/office/drawing/2014/main" val="1980959579"/>
                    </a:ext>
                  </a:extLst>
                </a:gridCol>
                <a:gridCol w="1163597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163597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+mn-lt"/>
                        </a:rPr>
                        <a:t>H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+mn-lt"/>
                        </a:rPr>
                        <a:t>O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1353684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221402"/>
                  </a:ext>
                </a:extLst>
              </a:tr>
              <a:tr h="1404000">
                <a:tc>
                  <a:txBody>
                    <a:bodyPr/>
                    <a:lstStyle/>
                    <a:p>
                      <a:pPr algn="ctr"/>
                      <a:endParaRPr lang="en-GB" sz="44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240259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2495378"/>
                  </a:ext>
                </a:extLst>
              </a:tr>
            </a:tbl>
          </a:graphicData>
        </a:graphic>
      </p:graphicFrame>
      <p:pic>
        <p:nvPicPr>
          <p:cNvPr id="60" name="Picture 5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8084" y="2744661"/>
            <a:ext cx="484363" cy="472433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878" y="4135622"/>
            <a:ext cx="484363" cy="472433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3959" y="2318203"/>
            <a:ext cx="484363" cy="472433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6699" y="2318203"/>
            <a:ext cx="484363" cy="472433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3959" y="3707914"/>
            <a:ext cx="484363" cy="472433"/>
          </a:xfrm>
          <a:prstGeom prst="rect">
            <a:avLst/>
          </a:prstGeom>
        </p:spPr>
      </p:pic>
      <p:pic>
        <p:nvPicPr>
          <p:cNvPr id="85" name="Picture 8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3959" y="4135622"/>
            <a:ext cx="484363" cy="472433"/>
          </a:xfrm>
          <a:prstGeom prst="rect">
            <a:avLst/>
          </a:prstGeom>
        </p:spPr>
      </p:pic>
      <p:pic>
        <p:nvPicPr>
          <p:cNvPr id="87" name="Picture 8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6699" y="3707914"/>
            <a:ext cx="484363" cy="472433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685" y="3707914"/>
            <a:ext cx="484363" cy="472433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878" y="3707914"/>
            <a:ext cx="484363" cy="472433"/>
          </a:xfrm>
          <a:prstGeom prst="rect">
            <a:avLst/>
          </a:prstGeom>
        </p:spPr>
      </p:pic>
      <p:pic>
        <p:nvPicPr>
          <p:cNvPr id="90" name="Picture 8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685" y="3171120"/>
            <a:ext cx="484363" cy="472433"/>
          </a:xfrm>
          <a:prstGeom prst="rect">
            <a:avLst/>
          </a:prstGeom>
        </p:spPr>
      </p:pic>
      <p:pic>
        <p:nvPicPr>
          <p:cNvPr id="91" name="Picture 9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685" y="2318203"/>
            <a:ext cx="484363" cy="472433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878" y="2318203"/>
            <a:ext cx="484363" cy="472433"/>
          </a:xfrm>
          <a:prstGeom prst="rect">
            <a:avLst/>
          </a:prstGeom>
        </p:spPr>
      </p:pic>
      <p:pic>
        <p:nvPicPr>
          <p:cNvPr id="93" name="Picture 9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685" y="4582946"/>
            <a:ext cx="484363" cy="472433"/>
          </a:xfrm>
          <a:prstGeom prst="rect">
            <a:avLst/>
          </a:prstGeom>
        </p:spPr>
      </p:pic>
      <p:pic>
        <p:nvPicPr>
          <p:cNvPr id="94" name="Picture 9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685" y="2744661"/>
            <a:ext cx="484363" cy="472433"/>
          </a:xfrm>
          <a:prstGeom prst="rect">
            <a:avLst/>
          </a:prstGeom>
        </p:spPr>
      </p:pic>
      <p:graphicFrame>
        <p:nvGraphicFramePr>
          <p:cNvPr id="95" name="Table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46090"/>
              </p:ext>
            </p:extLst>
          </p:nvPr>
        </p:nvGraphicFramePr>
        <p:xfrm>
          <a:off x="1053781" y="2199473"/>
          <a:ext cx="2148460" cy="2757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115">
                  <a:extLst>
                    <a:ext uri="{9D8B030D-6E8A-4147-A177-3AD203B41FA5}">
                      <a16:colId xmlns:a16="http://schemas.microsoft.com/office/drawing/2014/main" val="2261971657"/>
                    </a:ext>
                  </a:extLst>
                </a:gridCol>
                <a:gridCol w="537115">
                  <a:extLst>
                    <a:ext uri="{9D8B030D-6E8A-4147-A177-3AD203B41FA5}">
                      <a16:colId xmlns:a16="http://schemas.microsoft.com/office/drawing/2014/main" val="70042895"/>
                    </a:ext>
                  </a:extLst>
                </a:gridCol>
                <a:gridCol w="537115">
                  <a:extLst>
                    <a:ext uri="{9D8B030D-6E8A-4147-A177-3AD203B41FA5}">
                      <a16:colId xmlns:a16="http://schemas.microsoft.com/office/drawing/2014/main" val="3654639686"/>
                    </a:ext>
                  </a:extLst>
                </a:gridCol>
                <a:gridCol w="537115">
                  <a:extLst>
                    <a:ext uri="{9D8B030D-6E8A-4147-A177-3AD203B41FA5}">
                      <a16:colId xmlns:a16="http://schemas.microsoft.com/office/drawing/2014/main" val="699825816"/>
                    </a:ext>
                  </a:extLst>
                </a:gridCol>
              </a:tblGrid>
              <a:tr h="689279"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  <a:endParaRPr lang="en-GB" sz="2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565384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83914" marR="83914" marT="41957" marB="41957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2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5399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300" dirty="0">
                          <a:latin typeface="+mn-lt"/>
                        </a:rPr>
                        <a:t>1</a:t>
                      </a:r>
                    </a:p>
                  </a:txBody>
                  <a:tcPr marL="83914" marR="83914" marT="41957" marB="41957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300" dirty="0">
                          <a:latin typeface="+mn-lt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5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1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501321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945117"/>
                  </a:ext>
                </a:extLst>
              </a:tr>
            </a:tbl>
          </a:graphicData>
        </a:graphic>
      </p:graphicFrame>
      <p:sp>
        <p:nvSpPr>
          <p:cNvPr id="96" name="Rectangle 95"/>
          <p:cNvSpPr/>
          <p:nvPr/>
        </p:nvSpPr>
        <p:spPr>
          <a:xfrm>
            <a:off x="1868590" y="4346749"/>
            <a:ext cx="105656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000" dirty="0"/>
              <a:t>1</a:t>
            </a:r>
          </a:p>
        </p:txBody>
      </p:sp>
      <p:sp>
        <p:nvSpPr>
          <p:cNvPr id="97" name="Rectangle 96"/>
          <p:cNvSpPr/>
          <p:nvPr/>
        </p:nvSpPr>
        <p:spPr>
          <a:xfrm>
            <a:off x="4613844" y="5019069"/>
            <a:ext cx="1056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/>
              <a:t>6</a:t>
            </a:r>
          </a:p>
        </p:txBody>
      </p:sp>
      <p:sp>
        <p:nvSpPr>
          <p:cNvPr id="98" name="Rectangle 97"/>
          <p:cNvSpPr/>
          <p:nvPr/>
        </p:nvSpPr>
        <p:spPr>
          <a:xfrm>
            <a:off x="6993547" y="5019069"/>
            <a:ext cx="1056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/>
              <a:t>4</a:t>
            </a:r>
          </a:p>
        </p:txBody>
      </p:sp>
      <p:sp>
        <p:nvSpPr>
          <p:cNvPr id="99" name="Rectangle 98"/>
          <p:cNvSpPr/>
          <p:nvPr/>
        </p:nvSpPr>
        <p:spPr>
          <a:xfrm>
            <a:off x="5822836" y="5019069"/>
            <a:ext cx="1056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/>
              <a:t>1</a:t>
            </a:r>
          </a:p>
        </p:txBody>
      </p:sp>
      <p:sp>
        <p:nvSpPr>
          <p:cNvPr id="100" name="Rectangle 99"/>
          <p:cNvSpPr/>
          <p:nvPr/>
        </p:nvSpPr>
        <p:spPr>
          <a:xfrm>
            <a:off x="1333089" y="4346749"/>
            <a:ext cx="105656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000" dirty="0"/>
              <a:t>6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2370907" y="4346749"/>
            <a:ext cx="105656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000" dirty="0"/>
              <a:t>4</a:t>
            </a:r>
          </a:p>
        </p:txBody>
      </p:sp>
      <p:pic>
        <p:nvPicPr>
          <p:cNvPr id="102" name="Picture 10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8084" y="3707914"/>
            <a:ext cx="484363" cy="472433"/>
          </a:xfrm>
          <a:prstGeom prst="rect">
            <a:avLst/>
          </a:prstGeom>
        </p:spPr>
      </p:pic>
      <p:pic>
        <p:nvPicPr>
          <p:cNvPr id="103" name="Picture 10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878" y="2744661"/>
            <a:ext cx="484363" cy="472433"/>
          </a:xfrm>
          <a:prstGeom prst="rect">
            <a:avLst/>
          </a:prstGeom>
        </p:spPr>
      </p:pic>
      <p:pic>
        <p:nvPicPr>
          <p:cNvPr id="104" name="Picture 10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7685" y="4135622"/>
            <a:ext cx="484363" cy="472433"/>
          </a:xfrm>
          <a:prstGeom prst="rect">
            <a:avLst/>
          </a:prstGeom>
        </p:spPr>
      </p:pic>
      <p:pic>
        <p:nvPicPr>
          <p:cNvPr id="105" name="Picture 10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8084" y="2318203"/>
            <a:ext cx="484363" cy="472433"/>
          </a:xfrm>
          <a:prstGeom prst="rect">
            <a:avLst/>
          </a:prstGeom>
        </p:spPr>
      </p:pic>
      <p:pic>
        <p:nvPicPr>
          <p:cNvPr id="106" name="Picture 10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447" y="2318203"/>
            <a:ext cx="484363" cy="472433"/>
          </a:xfrm>
          <a:prstGeom prst="rect">
            <a:avLst/>
          </a:prstGeom>
        </p:spPr>
      </p:pic>
      <p:pic>
        <p:nvPicPr>
          <p:cNvPr id="107" name="Picture 10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878" y="3171120"/>
            <a:ext cx="484363" cy="472433"/>
          </a:xfrm>
          <a:prstGeom prst="rect">
            <a:avLst/>
          </a:prstGeom>
        </p:spPr>
      </p:pic>
      <p:pic>
        <p:nvPicPr>
          <p:cNvPr id="108" name="Picture 10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9928" y="5654377"/>
            <a:ext cx="484363" cy="472433"/>
          </a:xfrm>
          <a:prstGeom prst="rect">
            <a:avLst/>
          </a:prstGeom>
        </p:spPr>
      </p:pic>
      <p:sp>
        <p:nvSpPr>
          <p:cNvPr id="109" name="Rectangle 108"/>
          <p:cNvSpPr/>
          <p:nvPr/>
        </p:nvSpPr>
        <p:spPr>
          <a:xfrm>
            <a:off x="1356690" y="4917950"/>
            <a:ext cx="10565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/>
              <a:t>1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7082264" y="931537"/>
            <a:ext cx="1236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</a:rPr>
              <a:t>3,614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555529" y="3578031"/>
            <a:ext cx="5293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pic>
        <p:nvPicPr>
          <p:cNvPr id="112" name="Picture 1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095524" y="288746"/>
            <a:ext cx="1000920" cy="821383"/>
          </a:xfrm>
          <a:prstGeom prst="rect">
            <a:avLst/>
          </a:prstGeom>
        </p:spPr>
      </p:pic>
      <p:pic>
        <p:nvPicPr>
          <p:cNvPr id="113" name="Picture 112" descr="A close up of a logo&#10;&#10;Description automatically generated">
            <a:extLst>
              <a:ext uri="{FF2B5EF4-FFF2-40B4-BE49-F238E27FC236}">
                <a16:creationId xmlns:a16="http://schemas.microsoft.com/office/drawing/2014/main" id="{7ECFEEB7-290A-604B-B9A7-3D8BD2822D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60903" y="2318203"/>
            <a:ext cx="513801" cy="503627"/>
          </a:xfrm>
          <a:prstGeom prst="rect">
            <a:avLst/>
          </a:prstGeom>
        </p:spPr>
      </p:pic>
      <p:pic>
        <p:nvPicPr>
          <p:cNvPr id="114" name="Picture 113" descr="A close up of a logo&#10;&#10;Description automatically generated">
            <a:extLst>
              <a:ext uri="{FF2B5EF4-FFF2-40B4-BE49-F238E27FC236}">
                <a16:creationId xmlns:a16="http://schemas.microsoft.com/office/drawing/2014/main" id="{7ECFEEB7-290A-604B-B9A7-3D8BD2822D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93826" y="2318203"/>
            <a:ext cx="513801" cy="503627"/>
          </a:xfrm>
          <a:prstGeom prst="rect">
            <a:avLst/>
          </a:prstGeom>
        </p:spPr>
      </p:pic>
      <p:pic>
        <p:nvPicPr>
          <p:cNvPr id="115" name="Picture 114" descr="A close up of a logo&#10;&#10;Description automatically generated">
            <a:extLst>
              <a:ext uri="{FF2B5EF4-FFF2-40B4-BE49-F238E27FC236}">
                <a16:creationId xmlns:a16="http://schemas.microsoft.com/office/drawing/2014/main" id="{7ECFEEB7-290A-604B-B9A7-3D8BD2822D6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73915" y="3707914"/>
            <a:ext cx="513801" cy="503627"/>
          </a:xfrm>
          <a:prstGeom prst="rect">
            <a:avLst/>
          </a:prstGeom>
        </p:spPr>
      </p:pic>
      <p:sp>
        <p:nvSpPr>
          <p:cNvPr id="116" name="L-Shape 115"/>
          <p:cNvSpPr/>
          <p:nvPr/>
        </p:nvSpPr>
        <p:spPr>
          <a:xfrm>
            <a:off x="5801678" y="2364962"/>
            <a:ext cx="1023992" cy="2243094"/>
          </a:xfrm>
          <a:prstGeom prst="corner">
            <a:avLst>
              <a:gd name="adj1" fmla="val 50000"/>
              <a:gd name="adj2" fmla="val 100000"/>
            </a:avLst>
          </a:prstGeom>
          <a:noFill/>
          <a:ln w="285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7" name="Rectangle 116"/>
          <p:cNvSpPr/>
          <p:nvPr/>
        </p:nvSpPr>
        <p:spPr>
          <a:xfrm>
            <a:off x="3509901" y="5019069"/>
            <a:ext cx="1056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/>
              <a:t>3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807820" y="4346749"/>
            <a:ext cx="105656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000" dirty="0"/>
              <a:t>3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1004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  <p:bldP spid="97" grpId="0"/>
      <p:bldP spid="98" grpId="0"/>
      <p:bldP spid="99" grpId="0"/>
      <p:bldP spid="100" grpId="0"/>
      <p:bldP spid="101" grpId="0"/>
      <p:bldP spid="109" grpId="0"/>
      <p:bldP spid="110" grpId="0"/>
      <p:bldP spid="111" grpId="0"/>
      <p:bldP spid="116" grpId="0" animBg="1"/>
      <p:bldP spid="117" grpId="0"/>
      <p:bldP spid="1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C7B82B5-B3AD-3445-B1E4-114020DF5B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5325984"/>
              </p:ext>
            </p:extLst>
          </p:nvPr>
        </p:nvGraphicFramePr>
        <p:xfrm>
          <a:off x="2762286" y="2010305"/>
          <a:ext cx="5186620" cy="39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2232">
                  <a:extLst>
                    <a:ext uri="{9D8B030D-6E8A-4147-A177-3AD203B41FA5}">
                      <a16:colId xmlns:a16="http://schemas.microsoft.com/office/drawing/2014/main" val="1945284546"/>
                    </a:ext>
                  </a:extLst>
                </a:gridCol>
                <a:gridCol w="1163597">
                  <a:extLst>
                    <a:ext uri="{9D8B030D-6E8A-4147-A177-3AD203B41FA5}">
                      <a16:colId xmlns:a16="http://schemas.microsoft.com/office/drawing/2014/main" val="2799117640"/>
                    </a:ext>
                  </a:extLst>
                </a:gridCol>
                <a:gridCol w="1163597">
                  <a:extLst>
                    <a:ext uri="{9D8B030D-6E8A-4147-A177-3AD203B41FA5}">
                      <a16:colId xmlns:a16="http://schemas.microsoft.com/office/drawing/2014/main" val="1980959579"/>
                    </a:ext>
                  </a:extLst>
                </a:gridCol>
                <a:gridCol w="1163597">
                  <a:extLst>
                    <a:ext uri="{9D8B030D-6E8A-4147-A177-3AD203B41FA5}">
                      <a16:colId xmlns:a16="http://schemas.microsoft.com/office/drawing/2014/main" val="19850668"/>
                    </a:ext>
                  </a:extLst>
                </a:gridCol>
                <a:gridCol w="1163597">
                  <a:extLst>
                    <a:ext uri="{9D8B030D-6E8A-4147-A177-3AD203B41FA5}">
                      <a16:colId xmlns:a16="http://schemas.microsoft.com/office/drawing/2014/main" val="3661368022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0" marR="0" marT="0" marB="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  <a:endParaRPr lang="en-GB" sz="28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H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0" dirty="0">
                          <a:solidFill>
                            <a:schemeClr val="tx1"/>
                          </a:solidFill>
                          <a:latin typeface="+mn-lt"/>
                        </a:rPr>
                        <a:t>O</a:t>
                      </a:r>
                    </a:p>
                  </a:txBody>
                  <a:tcPr marL="0" marR="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112008"/>
                  </a:ext>
                </a:extLst>
              </a:tr>
              <a:tr h="1764000">
                <a:tc>
                  <a:txBody>
                    <a:bodyPr/>
                    <a:lstStyle/>
                    <a:p>
                      <a:pPr algn="ctr"/>
                      <a:endParaRPr lang="en-GB" sz="31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221402"/>
                  </a:ext>
                </a:extLst>
              </a:tr>
              <a:tr h="1044000">
                <a:tc>
                  <a:txBody>
                    <a:bodyPr/>
                    <a:lstStyle/>
                    <a:p>
                      <a:pPr algn="ctr"/>
                      <a:endParaRPr lang="en-GB" sz="44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5240259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dirty="0">
                        <a:solidFill>
                          <a:schemeClr val="tx1"/>
                        </a:solidFill>
                        <a:latin typeface="KG Primary Penmanship" panose="02000506000000020003" pitchFamily="2" charset="77"/>
                      </a:endParaRPr>
                    </a:p>
                  </a:txBody>
                  <a:tcPr marL="117621" marR="117621" marT="58810" marB="5881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2495378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8205" y="2998396"/>
            <a:ext cx="484363" cy="4724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4816" y="2583407"/>
            <a:ext cx="484363" cy="4724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483" y="2583407"/>
            <a:ext cx="484363" cy="4724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4816" y="3411218"/>
            <a:ext cx="484363" cy="47243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4816" y="4319180"/>
            <a:ext cx="484363" cy="4724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483" y="3411218"/>
            <a:ext cx="484363" cy="47243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323" y="4319180"/>
            <a:ext cx="484363" cy="47243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6060" y="4319180"/>
            <a:ext cx="484363" cy="47243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323" y="2583407"/>
            <a:ext cx="484363" cy="47243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6060" y="2583407"/>
            <a:ext cx="484363" cy="47243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323" y="2998396"/>
            <a:ext cx="484363" cy="472433"/>
          </a:xfrm>
          <a:prstGeom prst="rect">
            <a:avLst/>
          </a:prstGeom>
        </p:spPr>
      </p:pic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731839"/>
              </p:ext>
            </p:extLst>
          </p:nvPr>
        </p:nvGraphicFramePr>
        <p:xfrm>
          <a:off x="1049550" y="1996534"/>
          <a:ext cx="2148460" cy="2757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7115">
                  <a:extLst>
                    <a:ext uri="{9D8B030D-6E8A-4147-A177-3AD203B41FA5}">
                      <a16:colId xmlns:a16="http://schemas.microsoft.com/office/drawing/2014/main" val="2261971657"/>
                    </a:ext>
                  </a:extLst>
                </a:gridCol>
                <a:gridCol w="537115">
                  <a:extLst>
                    <a:ext uri="{9D8B030D-6E8A-4147-A177-3AD203B41FA5}">
                      <a16:colId xmlns:a16="http://schemas.microsoft.com/office/drawing/2014/main" val="70042895"/>
                    </a:ext>
                  </a:extLst>
                </a:gridCol>
                <a:gridCol w="537115">
                  <a:extLst>
                    <a:ext uri="{9D8B030D-6E8A-4147-A177-3AD203B41FA5}">
                      <a16:colId xmlns:a16="http://schemas.microsoft.com/office/drawing/2014/main" val="3654639686"/>
                    </a:ext>
                  </a:extLst>
                </a:gridCol>
                <a:gridCol w="537115">
                  <a:extLst>
                    <a:ext uri="{9D8B030D-6E8A-4147-A177-3AD203B41FA5}">
                      <a16:colId xmlns:a16="http://schemas.microsoft.com/office/drawing/2014/main" val="699825816"/>
                    </a:ext>
                  </a:extLst>
                </a:gridCol>
              </a:tblGrid>
              <a:tr h="689279"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Th</a:t>
                      </a:r>
                      <a:endParaRPr lang="en-GB" sz="2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H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T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600" b="0" dirty="0">
                          <a:solidFill>
                            <a:schemeClr val="tx1"/>
                          </a:solidFill>
                          <a:latin typeface="+mn-lt"/>
                        </a:rPr>
                        <a:t>O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4565384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83914" marR="83914" marT="41957" marB="41957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8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300" b="0" dirty="0">
                          <a:solidFill>
                            <a:schemeClr val="tx1"/>
                          </a:solidFill>
                          <a:latin typeface="+mn-lt"/>
                        </a:rPr>
                        <a:t>4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6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05399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300" dirty="0">
                          <a:latin typeface="+mn-lt"/>
                        </a:rPr>
                        <a:t>1</a:t>
                      </a:r>
                    </a:p>
                  </a:txBody>
                  <a:tcPr marL="83914" marR="83914" marT="41957" marB="41957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300" dirty="0">
                          <a:latin typeface="+mn-lt"/>
                        </a:rPr>
                        <a:t>2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300" dirty="0">
                          <a:solidFill>
                            <a:schemeClr val="tx1"/>
                          </a:solidFill>
                          <a:latin typeface="+mn-lt"/>
                        </a:rPr>
                        <a:t>3</a:t>
                      </a: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501321"/>
                  </a:ext>
                </a:extLst>
              </a:tr>
              <a:tr h="689279"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30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 marL="83914" marR="83914" marT="41957" marB="41957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2945117"/>
                  </a:ext>
                </a:extLst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850711" y="4072649"/>
            <a:ext cx="1056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/>
              <a:t>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41210" y="5296005"/>
            <a:ext cx="1056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/>
              <a:t>0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92338" y="5296005"/>
            <a:ext cx="1056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/>
              <a:t>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677776" y="5296005"/>
            <a:ext cx="1056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/>
              <a:t>7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342908" y="4072649"/>
            <a:ext cx="1056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/>
              <a:t>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421268" y="4072649"/>
            <a:ext cx="1056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/>
              <a:t>9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8205" y="4319180"/>
            <a:ext cx="484363" cy="472433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6060" y="2998396"/>
            <a:ext cx="484363" cy="47243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323" y="4752530"/>
            <a:ext cx="484363" cy="472433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8205" y="2583407"/>
            <a:ext cx="484363" cy="472433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715" y="2583407"/>
            <a:ext cx="484363" cy="472433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765568" y="4718980"/>
            <a:ext cx="10565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/>
              <a:t>1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51298" y="3375092"/>
            <a:ext cx="5293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</a:p>
        </p:txBody>
      </p:sp>
      <p:pic>
        <p:nvPicPr>
          <p:cNvPr id="29" name="Picture 28" descr="A close up of a logo&#10;&#10;Description automatically generated">
            <a:extLst>
              <a:ext uri="{FF2B5EF4-FFF2-40B4-BE49-F238E27FC236}">
                <a16:creationId xmlns:a16="http://schemas.microsoft.com/office/drawing/2014/main" id="{7ECFEEB7-290A-604B-B9A7-3D8BD2822D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8269" y="2583407"/>
            <a:ext cx="513801" cy="503627"/>
          </a:xfrm>
          <a:prstGeom prst="rect">
            <a:avLst/>
          </a:prstGeom>
        </p:spPr>
      </p:pic>
      <p:pic>
        <p:nvPicPr>
          <p:cNvPr id="30" name="Picture 29" descr="A close up of a logo&#10;&#10;Description automatically generated">
            <a:extLst>
              <a:ext uri="{FF2B5EF4-FFF2-40B4-BE49-F238E27FC236}">
                <a16:creationId xmlns:a16="http://schemas.microsoft.com/office/drawing/2014/main" id="{7ECFEEB7-290A-604B-B9A7-3D8BD2822D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11893" y="2583407"/>
            <a:ext cx="513801" cy="503627"/>
          </a:xfrm>
          <a:prstGeom prst="rect">
            <a:avLst/>
          </a:prstGeom>
        </p:spPr>
      </p:pic>
      <p:pic>
        <p:nvPicPr>
          <p:cNvPr id="31" name="Picture 30" descr="A close up of a logo&#10;&#10;Description automatically generated">
            <a:extLst>
              <a:ext uri="{FF2B5EF4-FFF2-40B4-BE49-F238E27FC236}">
                <a16:creationId xmlns:a16="http://schemas.microsoft.com/office/drawing/2014/main" id="{7ECFEEB7-290A-604B-B9A7-3D8BD2822D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8269" y="4319180"/>
            <a:ext cx="513801" cy="503627"/>
          </a:xfrm>
          <a:prstGeom prst="rect">
            <a:avLst/>
          </a:prstGeom>
        </p:spPr>
      </p:pic>
      <p:sp>
        <p:nvSpPr>
          <p:cNvPr id="32" name="L-Shape 31"/>
          <p:cNvSpPr/>
          <p:nvPr/>
        </p:nvSpPr>
        <p:spPr>
          <a:xfrm>
            <a:off x="4528053" y="2599016"/>
            <a:ext cx="1016580" cy="2223791"/>
          </a:xfrm>
          <a:prstGeom prst="corner">
            <a:avLst>
              <a:gd name="adj1" fmla="val 50000"/>
              <a:gd name="adj2" fmla="val 100000"/>
            </a:avLst>
          </a:prstGeom>
          <a:noFill/>
          <a:ln w="285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/>
          <p:cNvSpPr/>
          <p:nvPr/>
        </p:nvSpPr>
        <p:spPr>
          <a:xfrm>
            <a:off x="3370032" y="5296005"/>
            <a:ext cx="1056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/>
              <a:t>6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03589" y="4072649"/>
            <a:ext cx="10565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/>
              <a:t>6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58852" y="427880"/>
            <a:ext cx="729005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Miss Rose has £4,846</a:t>
            </a:r>
          </a:p>
          <a:p>
            <a:r>
              <a:rPr lang="en-GB" sz="3000" dirty="0"/>
              <a:t> She saves £1,233 more.</a:t>
            </a:r>
          </a:p>
          <a:p>
            <a:r>
              <a:rPr lang="en-GB" sz="3000" dirty="0"/>
              <a:t> How much money does she have altogether? </a:t>
            </a:r>
          </a:p>
        </p:txBody>
      </p:sp>
      <p:pic>
        <p:nvPicPr>
          <p:cNvPr id="36" name="Picture 35" descr="A close up of a logo&#10;&#10;Description automatically generated">
            <a:extLst>
              <a:ext uri="{FF2B5EF4-FFF2-40B4-BE49-F238E27FC236}">
                <a16:creationId xmlns:a16="http://schemas.microsoft.com/office/drawing/2014/main" id="{7ECFEEB7-290A-604B-B9A7-3D8BD2822D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88269" y="3025290"/>
            <a:ext cx="513801" cy="503627"/>
          </a:xfrm>
          <a:prstGeom prst="rect">
            <a:avLst/>
          </a:prstGeom>
        </p:spPr>
      </p:pic>
      <p:pic>
        <p:nvPicPr>
          <p:cNvPr id="37" name="Picture 36" descr="A close up of a logo&#10;&#10;Description automatically generated">
            <a:extLst>
              <a:ext uri="{FF2B5EF4-FFF2-40B4-BE49-F238E27FC236}">
                <a16:creationId xmlns:a16="http://schemas.microsoft.com/office/drawing/2014/main" id="{7ECFEEB7-290A-604B-B9A7-3D8BD2822D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11893" y="3025290"/>
            <a:ext cx="513801" cy="503627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715" y="2998396"/>
            <a:ext cx="484363" cy="472433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8205" y="3424665"/>
            <a:ext cx="484363" cy="472433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715" y="3424665"/>
            <a:ext cx="484363" cy="472433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715" y="4319180"/>
            <a:ext cx="484363" cy="472433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8205" y="4752530"/>
            <a:ext cx="484363" cy="472433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4816" y="2998396"/>
            <a:ext cx="484363" cy="472433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483" y="2998396"/>
            <a:ext cx="484363" cy="472433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4816" y="3840452"/>
            <a:ext cx="484363" cy="472433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483" y="3840452"/>
            <a:ext cx="484363" cy="472433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483" y="4319180"/>
            <a:ext cx="484363" cy="472433"/>
          </a:xfrm>
          <a:prstGeom prst="rect">
            <a:avLst/>
          </a:prstGeom>
        </p:spPr>
      </p:pic>
      <p:pic>
        <p:nvPicPr>
          <p:cNvPr id="48" name="Picture 47" descr="A close up of a logo&#10;&#10;Description automatically generated">
            <a:extLst>
              <a:ext uri="{FF2B5EF4-FFF2-40B4-BE49-F238E27FC236}">
                <a16:creationId xmlns:a16="http://schemas.microsoft.com/office/drawing/2014/main" id="{7ECFEEB7-290A-604B-B9A7-3D8BD2822D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5169" y="5911624"/>
            <a:ext cx="513801" cy="503627"/>
          </a:xfrm>
          <a:prstGeom prst="rect">
            <a:avLst/>
          </a:prstGeom>
        </p:spPr>
      </p:pic>
      <p:sp>
        <p:nvSpPr>
          <p:cNvPr id="49" name="TextBox 48"/>
          <p:cNvSpPr txBox="1"/>
          <p:nvPr/>
        </p:nvSpPr>
        <p:spPr>
          <a:xfrm>
            <a:off x="5970679" y="786057"/>
            <a:ext cx="125867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000" dirty="0">
                <a:solidFill>
                  <a:schemeClr val="accent1"/>
                </a:solidFill>
              </a:rPr>
              <a:t>£6,079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6508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7" grpId="0"/>
      <p:bldP spid="28" grpId="0"/>
      <p:bldP spid="32" grpId="0" animBg="1"/>
      <p:bldP spid="33" grpId="0"/>
      <p:bldP spid="34" grpId="0"/>
      <p:bldP spid="4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9105" y="2536113"/>
            <a:ext cx="40555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4)	3,657 </a:t>
            </a:r>
            <a:r>
              <a:rPr lang="en-GB" sz="3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000" dirty="0">
                <a:latin typeface="KG Primary Penmanship" panose="02000506000000020003" pitchFamily="2" charset="0"/>
              </a:rPr>
              <a:t> </a:t>
            </a:r>
            <a:r>
              <a:rPr lang="en-GB" sz="3000" dirty="0"/>
              <a:t>5,227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158641"/>
              </p:ext>
            </p:extLst>
          </p:nvPr>
        </p:nvGraphicFramePr>
        <p:xfrm>
          <a:off x="667512" y="3444018"/>
          <a:ext cx="7529033" cy="241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3942">
                  <a:extLst>
                    <a:ext uri="{9D8B030D-6E8A-4147-A177-3AD203B41FA5}">
                      <a16:colId xmlns:a16="http://schemas.microsoft.com/office/drawing/2014/main" val="913062551"/>
                    </a:ext>
                  </a:extLst>
                </a:gridCol>
                <a:gridCol w="1931697">
                  <a:extLst>
                    <a:ext uri="{9D8B030D-6E8A-4147-A177-3AD203B41FA5}">
                      <a16:colId xmlns:a16="http://schemas.microsoft.com/office/drawing/2014/main" val="3148032616"/>
                    </a:ext>
                  </a:extLst>
                </a:gridCol>
                <a:gridCol w="1931697">
                  <a:extLst>
                    <a:ext uri="{9D8B030D-6E8A-4147-A177-3AD203B41FA5}">
                      <a16:colId xmlns:a16="http://schemas.microsoft.com/office/drawing/2014/main" val="2902848662"/>
                    </a:ext>
                  </a:extLst>
                </a:gridCol>
                <a:gridCol w="1931697">
                  <a:extLst>
                    <a:ext uri="{9D8B030D-6E8A-4147-A177-3AD203B41FA5}">
                      <a16:colId xmlns:a16="http://schemas.microsoft.com/office/drawing/2014/main" val="2497468167"/>
                    </a:ext>
                  </a:extLst>
                </a:gridCol>
              </a:tblGrid>
              <a:tr h="122400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+mn-lt"/>
                        </a:rPr>
                        <a:t>No</a:t>
                      </a:r>
                      <a:r>
                        <a:rPr lang="en-GB" sz="24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exchange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+mn-lt"/>
                        </a:rPr>
                        <a:t>Exchange 100s fo</a:t>
                      </a:r>
                      <a:r>
                        <a:rPr lang="en-GB" sz="24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r 1,000s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+mn-lt"/>
                        </a:rPr>
                        <a:t>Exchange</a:t>
                      </a:r>
                      <a:r>
                        <a:rPr lang="en-GB" sz="2400" b="0" baseline="0" dirty="0">
                          <a:solidFill>
                            <a:schemeClr val="tx1"/>
                          </a:solidFill>
                          <a:latin typeface="+mn-lt"/>
                        </a:rPr>
                        <a:t> 10s for 100s</a:t>
                      </a:r>
                      <a:endParaRPr lang="en-GB" sz="2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+mn-lt"/>
                        </a:rPr>
                        <a:t>Exchange 1s </a:t>
                      </a:r>
                    </a:p>
                    <a:p>
                      <a:pPr algn="ctr"/>
                      <a:r>
                        <a:rPr lang="en-GB" sz="2400" b="0" dirty="0">
                          <a:solidFill>
                            <a:schemeClr val="tx1"/>
                          </a:solidFill>
                          <a:latin typeface="+mn-lt"/>
                        </a:rPr>
                        <a:t>for 10s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319379"/>
                  </a:ext>
                </a:extLst>
              </a:tr>
              <a:tr h="1188000"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3600" b="0" dirty="0">
                        <a:solidFill>
                          <a:schemeClr val="tx1"/>
                        </a:solidFill>
                        <a:latin typeface="KG Primary Penmanship" panose="02000506000000020003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7990234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9105" y="1870956"/>
            <a:ext cx="321915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3)	8,610</a:t>
            </a:r>
            <a:r>
              <a:rPr lang="en-GB" sz="3000" dirty="0">
                <a:latin typeface="KG Primary Penmanship" panose="02000506000000020003" pitchFamily="2" charset="0"/>
              </a:rPr>
              <a:t> </a:t>
            </a:r>
            <a:r>
              <a:rPr lang="en-GB" sz="3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000" dirty="0">
                <a:latin typeface="KG Primary Penmanship" panose="02000506000000020003" pitchFamily="2" charset="0"/>
              </a:rPr>
              <a:t> </a:t>
            </a:r>
            <a:r>
              <a:rPr lang="en-GB" sz="3000" dirty="0"/>
              <a:t>1,283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9105" y="540644"/>
            <a:ext cx="40555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1)	2,022 </a:t>
            </a:r>
            <a:r>
              <a:rPr lang="en-GB" sz="3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000" dirty="0"/>
              <a:t> 7,085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9105" y="1205800"/>
            <a:ext cx="40555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2)	813 </a:t>
            </a:r>
            <a:r>
              <a:rPr lang="en-GB" sz="30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000" dirty="0">
                <a:latin typeface="KG Primary Penmanship" panose="02000506000000020003" pitchFamily="2" charset="0"/>
              </a:rPr>
              <a:t> </a:t>
            </a:r>
            <a:r>
              <a:rPr lang="en-GB" sz="3000" dirty="0"/>
              <a:t>2,471</a:t>
            </a:r>
          </a:p>
        </p:txBody>
      </p:sp>
      <p:sp>
        <p:nvSpPr>
          <p:cNvPr id="9" name="Rectangle 8"/>
          <p:cNvSpPr/>
          <p:nvPr/>
        </p:nvSpPr>
        <p:spPr>
          <a:xfrm>
            <a:off x="5019637" y="4859396"/>
            <a:ext cx="5581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</a:rPr>
              <a:t>1)</a:t>
            </a:r>
          </a:p>
        </p:txBody>
      </p:sp>
      <p:sp>
        <p:nvSpPr>
          <p:cNvPr id="10" name="Rectangle 9"/>
          <p:cNvSpPr/>
          <p:nvPr/>
        </p:nvSpPr>
        <p:spPr>
          <a:xfrm>
            <a:off x="3141455" y="4859396"/>
            <a:ext cx="5581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</a:rPr>
              <a:t>2)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197965" y="4859396"/>
            <a:ext cx="5581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</a:rPr>
              <a:t>3)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920728" y="4859396"/>
            <a:ext cx="55816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600" dirty="0">
                <a:solidFill>
                  <a:schemeClr val="accent1"/>
                </a:solidFill>
              </a:rPr>
              <a:t>4)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26488" y="627204"/>
            <a:ext cx="747045" cy="747045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515999" y="769894"/>
            <a:ext cx="1826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5189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Have a go at questions 1 - 4 on the worksheet</a:t>
            </a:r>
          </a:p>
        </p:txBody>
      </p:sp>
    </p:spTree>
    <p:extLst>
      <p:ext uri="{BB962C8B-B14F-4D97-AF65-F5344CB8AC3E}">
        <p14:creationId xmlns:p14="http://schemas.microsoft.com/office/powerpoint/2010/main" val="34879170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|10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1|13.8|9.2|8.7|9.6|11.7|13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8|15.7|2.7|13.9|3|1.9|7.1|4.6|3.1|19.2|3.1|9.2|2.3|8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|11.6|1.6|11.8|1.5|11.9|3.7|1.1|4|4.8|21.4|4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3|4.3|9.8|6|8.3|5.1|9.3|2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2|4.5|1.2|1.4|0.8|3.6|6.1|3.5|1.2|0.9|1.6|2.4|3.1|2|5.5|1.2|1|1.8|5|2.7|8|1.1|6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7|11.5|5.9|9.5|17.1|7.4|22.6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522d4c35-b548-4432-90ae-af4376e1c4b4"/>
  </ds:schemaRefs>
</ds:datastoreItem>
</file>

<file path=customXml/itemProps2.xml><?xml version="1.0" encoding="utf-8"?>
<ds:datastoreItem xmlns:ds="http://schemas.openxmlformats.org/officeDocument/2006/customXml" ds:itemID="{5FC7071C-E728-437D-82E8-F30AC7B866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3860</TotalTime>
  <Words>310</Words>
  <Application>Microsoft Office PowerPoint</Application>
  <PresentationFormat>On-screen Show (4:3)</PresentationFormat>
  <Paragraphs>145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12</vt:i4>
      </vt:variant>
    </vt:vector>
  </HeadingPairs>
  <TitlesOfParts>
    <vt:vector size="29" baseType="lpstr">
      <vt:lpstr>Arial</vt:lpstr>
      <vt:lpstr>Calibri</vt:lpstr>
      <vt:lpstr>Calibri Light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Custom Design</vt:lpstr>
      <vt:lpstr>1_Custom Design</vt:lpstr>
      <vt:lpstr>2_Custom Design</vt:lpstr>
      <vt:lpstr>3_Custom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1 - 4 on the worksheet</vt:lpstr>
      <vt:lpstr>PowerPoint Presentation</vt:lpstr>
      <vt:lpstr>PowerPoint Presentation</vt:lpstr>
      <vt:lpstr>Have a go at the rest of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Claire Jones</cp:lastModifiedBy>
  <cp:revision>441</cp:revision>
  <dcterms:created xsi:type="dcterms:W3CDTF">2019-07-05T11:02:13Z</dcterms:created>
  <dcterms:modified xsi:type="dcterms:W3CDTF">2021-02-11T13:37:12Z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